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7"/>
  </p:notesMasterIdLst>
  <p:sldIdLst>
    <p:sldId id="279" r:id="rId2"/>
    <p:sldId id="280" r:id="rId3"/>
    <p:sldId id="281" r:id="rId4"/>
    <p:sldId id="282" r:id="rId5"/>
    <p:sldId id="283" r:id="rId6"/>
  </p:sldIdLst>
  <p:sldSz cx="13322300" cy="7467600"/>
  <p:notesSz cx="6858000" cy="9144000"/>
  <p:embeddedFontLst>
    <p:embeddedFont>
      <p:font typeface="Angsana New" panose="02020603050405020304" pitchFamily="18" charset="-34"/>
      <p:regular r:id="rId8"/>
      <p:bold r:id="rId9"/>
      <p:italic r:id="rId10"/>
      <p:boldItalic r:id="rId11"/>
    </p:embeddedFont>
    <p:embeddedFont>
      <p:font typeface="AngsanaUPC" panose="02020603050405020304" pitchFamily="18" charset="-34"/>
      <p:regular r:id="rId12"/>
      <p:bold r:id="rId13"/>
      <p:italic r:id="rId14"/>
      <p:boldItalic r:id="rId15"/>
    </p:embeddedFont>
    <p:embeddedFont>
      <p:font typeface="Cordia New" panose="020B0304020202020204" pitchFamily="34" charset="-34"/>
      <p:regular r:id="rId16"/>
      <p:bold r:id="rId17"/>
      <p:italic r:id="rId18"/>
      <p:bold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TH SarabunPSK" panose="020B0500040200020003" pitchFamily="34" charset="-34"/>
      <p:regular r:id="rId24"/>
      <p:bold r:id="rId25"/>
      <p:italic r:id="rId26"/>
      <p:boldItalic r:id="rId27"/>
    </p:embeddedFont>
  </p:embeddedFontLst>
  <p:defaultTextStyle>
    <a:defPPr>
      <a:defRPr lang="th-TH"/>
    </a:defPPr>
    <a:lvl1pPr marL="0" algn="l" defTabSz="1187988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593994" algn="l" defTabSz="1187988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187988" algn="l" defTabSz="1187988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1781983" algn="l" defTabSz="1187988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2375977" algn="l" defTabSz="1187988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2969971" algn="l" defTabSz="1187988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3563965" algn="l" defTabSz="1187988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4157960" algn="l" defTabSz="1187988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4751954" algn="l" defTabSz="1187988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52">
          <p15:clr>
            <a:srgbClr val="A4A3A4"/>
          </p15:clr>
        </p15:guide>
        <p15:guide id="2" pos="41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FF00FF"/>
    <a:srgbClr val="00CCFF"/>
    <a:srgbClr val="FFFF99"/>
    <a:srgbClr val="FFFF00"/>
    <a:srgbClr val="A2E2C2"/>
    <a:srgbClr val="FFFFFB"/>
    <a:srgbClr val="FFFFF3"/>
    <a:srgbClr val="86E7FA"/>
    <a:srgbClr val="B3E7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743" autoAdjust="0"/>
  </p:normalViewPr>
  <p:slideViewPr>
    <p:cSldViewPr snapToGrid="0" showGuides="1">
      <p:cViewPr varScale="1">
        <p:scale>
          <a:sx n="79" d="100"/>
          <a:sy n="79" d="100"/>
        </p:scale>
        <p:origin x="-180" y="-90"/>
      </p:cViewPr>
      <p:guideLst>
        <p:guide orient="horz" pos="2352"/>
        <p:guide pos="419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26" Type="http://schemas.openxmlformats.org/officeDocument/2006/relationships/font" Target="fonts/font19.fntdata"/><Relationship Id="rId3" Type="http://schemas.openxmlformats.org/officeDocument/2006/relationships/slide" Target="slides/slide2.xml"/><Relationship Id="rId21" Type="http://schemas.openxmlformats.org/officeDocument/2006/relationships/font" Target="fonts/font14.fntdata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font" Target="fonts/font18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24" Type="http://schemas.openxmlformats.org/officeDocument/2006/relationships/font" Target="fonts/font17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font" Target="fonts/font16.fntdata"/><Relationship Id="rId28" Type="http://schemas.openxmlformats.org/officeDocument/2006/relationships/presProps" Target="presProp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font" Target="fonts/font15.fntdata"/><Relationship Id="rId27" Type="http://schemas.openxmlformats.org/officeDocument/2006/relationships/font" Target="fonts/font20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51EE71-F37F-4AE2-B385-0E95EEF4F216}" type="datetimeFigureOut">
              <a:rPr lang="th-TH" smtClean="0"/>
              <a:t>14/08/62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1475" y="685800"/>
            <a:ext cx="61150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DD23AC-BB6B-4706-996A-148A9984417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05788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9173" y="2319797"/>
            <a:ext cx="11323955" cy="16006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98345" y="4231640"/>
            <a:ext cx="9325610" cy="19083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939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879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81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759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699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63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57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51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C60CA-E009-4FA6-95A4-56CBF26C3E53}" type="datetime1">
              <a:rPr lang="th-TH" smtClean="0"/>
              <a:t>14/08/62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81949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F165D-2F79-47A2-99E6-9D0E90575134}" type="datetime1">
              <a:rPr lang="th-TH" smtClean="0"/>
              <a:t>14/08/62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26128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58667" y="299051"/>
            <a:ext cx="2997518" cy="63716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6115" y="299051"/>
            <a:ext cx="8770514" cy="63716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8287B-A7B1-4599-8E6D-1C86D7A087C6}" type="datetime1">
              <a:rPr lang="th-TH" smtClean="0"/>
              <a:t>14/08/62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54882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17B5E-A489-411B-81AA-0130CF1D5343}" type="datetime1">
              <a:rPr lang="th-TH" smtClean="0"/>
              <a:t>14/08/62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04910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2370" y="4798625"/>
            <a:ext cx="11323955" cy="1483148"/>
          </a:xfrm>
        </p:spPr>
        <p:txBody>
          <a:bodyPr anchor="t"/>
          <a:lstStyle>
            <a:lvl1pPr algn="l">
              <a:defRPr sz="5200" b="1" cap="all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2370" y="3165088"/>
            <a:ext cx="11323955" cy="1633537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93994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8798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8198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759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6997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6396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5796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7519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D59EC-513C-45FB-9359-48FDBA187A4D}" type="datetime1">
              <a:rPr lang="th-TH" smtClean="0"/>
              <a:t>14/08/62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5352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6115" y="1742440"/>
            <a:ext cx="5884016" cy="4928271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2169" y="1742440"/>
            <a:ext cx="5884016" cy="4928271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628E3-DEE2-4500-B2D9-A13A77B6CA60}" type="datetime1">
              <a:rPr lang="th-TH" smtClean="0"/>
              <a:t>14/08/62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43513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6115" y="1671567"/>
            <a:ext cx="5886329" cy="696630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3994" indent="0">
              <a:buNone/>
              <a:defRPr sz="2600" b="1"/>
            </a:lvl2pPr>
            <a:lvl3pPr marL="1187988" indent="0">
              <a:buNone/>
              <a:defRPr sz="2300" b="1"/>
            </a:lvl3pPr>
            <a:lvl4pPr marL="1781983" indent="0">
              <a:buNone/>
              <a:defRPr sz="2100" b="1"/>
            </a:lvl4pPr>
            <a:lvl5pPr marL="2375977" indent="0">
              <a:buNone/>
              <a:defRPr sz="2100" b="1"/>
            </a:lvl5pPr>
            <a:lvl6pPr marL="2969971" indent="0">
              <a:buNone/>
              <a:defRPr sz="2100" b="1"/>
            </a:lvl6pPr>
            <a:lvl7pPr marL="3563965" indent="0">
              <a:buNone/>
              <a:defRPr sz="2100" b="1"/>
            </a:lvl7pPr>
            <a:lvl8pPr marL="4157960" indent="0">
              <a:buNone/>
              <a:defRPr sz="2100" b="1"/>
            </a:lvl8pPr>
            <a:lvl9pPr marL="4751954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115" y="2368197"/>
            <a:ext cx="5886329" cy="4302514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67544" y="1671567"/>
            <a:ext cx="5888642" cy="696630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3994" indent="0">
              <a:buNone/>
              <a:defRPr sz="2600" b="1"/>
            </a:lvl2pPr>
            <a:lvl3pPr marL="1187988" indent="0">
              <a:buNone/>
              <a:defRPr sz="2300" b="1"/>
            </a:lvl3pPr>
            <a:lvl4pPr marL="1781983" indent="0">
              <a:buNone/>
              <a:defRPr sz="2100" b="1"/>
            </a:lvl4pPr>
            <a:lvl5pPr marL="2375977" indent="0">
              <a:buNone/>
              <a:defRPr sz="2100" b="1"/>
            </a:lvl5pPr>
            <a:lvl6pPr marL="2969971" indent="0">
              <a:buNone/>
              <a:defRPr sz="2100" b="1"/>
            </a:lvl6pPr>
            <a:lvl7pPr marL="3563965" indent="0">
              <a:buNone/>
              <a:defRPr sz="2100" b="1"/>
            </a:lvl7pPr>
            <a:lvl8pPr marL="4157960" indent="0">
              <a:buNone/>
              <a:defRPr sz="2100" b="1"/>
            </a:lvl8pPr>
            <a:lvl9pPr marL="4751954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67544" y="2368197"/>
            <a:ext cx="5888642" cy="4302514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35F39-333F-4E7E-85FA-BEC7CA0F528F}" type="datetime1">
              <a:rPr lang="th-TH" smtClean="0"/>
              <a:t>14/08/62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49365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D6450-F75F-42BA-9235-043616006C11}" type="datetime1">
              <a:rPr lang="th-TH" smtClean="0"/>
              <a:t>14/08/62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60214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88663-AAFE-41A4-8BF2-5077B1F6EA3C}" type="datetime1">
              <a:rPr lang="th-TH" smtClean="0"/>
              <a:t>14/08/62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60585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116" y="297321"/>
            <a:ext cx="4382945" cy="1265343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8649" y="297322"/>
            <a:ext cx="7447536" cy="6373390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6116" y="1562665"/>
            <a:ext cx="4382945" cy="5108046"/>
          </a:xfrm>
        </p:spPr>
        <p:txBody>
          <a:bodyPr/>
          <a:lstStyle>
            <a:lvl1pPr marL="0" indent="0">
              <a:buNone/>
              <a:defRPr sz="1800"/>
            </a:lvl1pPr>
            <a:lvl2pPr marL="593994" indent="0">
              <a:buNone/>
              <a:defRPr sz="1600"/>
            </a:lvl2pPr>
            <a:lvl3pPr marL="1187988" indent="0">
              <a:buNone/>
              <a:defRPr sz="1300"/>
            </a:lvl3pPr>
            <a:lvl4pPr marL="1781983" indent="0">
              <a:buNone/>
              <a:defRPr sz="1200"/>
            </a:lvl4pPr>
            <a:lvl5pPr marL="2375977" indent="0">
              <a:buNone/>
              <a:defRPr sz="1200"/>
            </a:lvl5pPr>
            <a:lvl6pPr marL="2969971" indent="0">
              <a:buNone/>
              <a:defRPr sz="1200"/>
            </a:lvl6pPr>
            <a:lvl7pPr marL="3563965" indent="0">
              <a:buNone/>
              <a:defRPr sz="1200"/>
            </a:lvl7pPr>
            <a:lvl8pPr marL="4157960" indent="0">
              <a:buNone/>
              <a:defRPr sz="1200"/>
            </a:lvl8pPr>
            <a:lvl9pPr marL="475195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0C67E-E4F2-42F6-B9F5-0395DE22142E}" type="datetime1">
              <a:rPr lang="th-TH" smtClean="0"/>
              <a:t>14/08/62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82608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264" y="5227320"/>
            <a:ext cx="7993380" cy="617115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11264" y="667244"/>
            <a:ext cx="7993380" cy="4480560"/>
          </a:xfrm>
        </p:spPr>
        <p:txBody>
          <a:bodyPr/>
          <a:lstStyle>
            <a:lvl1pPr marL="0" indent="0">
              <a:buNone/>
              <a:defRPr sz="4200"/>
            </a:lvl1pPr>
            <a:lvl2pPr marL="593994" indent="0">
              <a:buNone/>
              <a:defRPr sz="3600"/>
            </a:lvl2pPr>
            <a:lvl3pPr marL="1187988" indent="0">
              <a:buNone/>
              <a:defRPr sz="3100"/>
            </a:lvl3pPr>
            <a:lvl4pPr marL="1781983" indent="0">
              <a:buNone/>
              <a:defRPr sz="2600"/>
            </a:lvl4pPr>
            <a:lvl5pPr marL="2375977" indent="0">
              <a:buNone/>
              <a:defRPr sz="2600"/>
            </a:lvl5pPr>
            <a:lvl6pPr marL="2969971" indent="0">
              <a:buNone/>
              <a:defRPr sz="2600"/>
            </a:lvl6pPr>
            <a:lvl7pPr marL="3563965" indent="0">
              <a:buNone/>
              <a:defRPr sz="2600"/>
            </a:lvl7pPr>
            <a:lvl8pPr marL="4157960" indent="0">
              <a:buNone/>
              <a:defRPr sz="2600"/>
            </a:lvl8pPr>
            <a:lvl9pPr marL="4751954" indent="0">
              <a:buNone/>
              <a:defRPr sz="26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11264" y="5844435"/>
            <a:ext cx="7993380" cy="876405"/>
          </a:xfrm>
        </p:spPr>
        <p:txBody>
          <a:bodyPr/>
          <a:lstStyle>
            <a:lvl1pPr marL="0" indent="0">
              <a:buNone/>
              <a:defRPr sz="1800"/>
            </a:lvl1pPr>
            <a:lvl2pPr marL="593994" indent="0">
              <a:buNone/>
              <a:defRPr sz="1600"/>
            </a:lvl2pPr>
            <a:lvl3pPr marL="1187988" indent="0">
              <a:buNone/>
              <a:defRPr sz="1300"/>
            </a:lvl3pPr>
            <a:lvl4pPr marL="1781983" indent="0">
              <a:buNone/>
              <a:defRPr sz="1200"/>
            </a:lvl4pPr>
            <a:lvl5pPr marL="2375977" indent="0">
              <a:buNone/>
              <a:defRPr sz="1200"/>
            </a:lvl5pPr>
            <a:lvl6pPr marL="2969971" indent="0">
              <a:buNone/>
              <a:defRPr sz="1200"/>
            </a:lvl6pPr>
            <a:lvl7pPr marL="3563965" indent="0">
              <a:buNone/>
              <a:defRPr sz="1200"/>
            </a:lvl7pPr>
            <a:lvl8pPr marL="4157960" indent="0">
              <a:buNone/>
              <a:defRPr sz="1200"/>
            </a:lvl8pPr>
            <a:lvl9pPr marL="475195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D5E2D-534A-46B2-B8E2-1A48239CE867}" type="datetime1">
              <a:rPr lang="th-TH" smtClean="0"/>
              <a:t>14/08/62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74174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6115" y="299050"/>
            <a:ext cx="11990070" cy="1244600"/>
          </a:xfrm>
          <a:prstGeom prst="rect">
            <a:avLst/>
          </a:prstGeom>
        </p:spPr>
        <p:txBody>
          <a:bodyPr vert="horz" lIns="118799" tIns="59399" rIns="118799" bIns="59399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6115" y="1742440"/>
            <a:ext cx="11990070" cy="4928271"/>
          </a:xfrm>
          <a:prstGeom prst="rect">
            <a:avLst/>
          </a:prstGeom>
        </p:spPr>
        <p:txBody>
          <a:bodyPr vert="horz" lIns="118799" tIns="59399" rIns="118799" bIns="5939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6115" y="6921359"/>
            <a:ext cx="3108537" cy="397581"/>
          </a:xfrm>
          <a:prstGeom prst="rect">
            <a:avLst/>
          </a:prstGeom>
        </p:spPr>
        <p:txBody>
          <a:bodyPr vert="horz" lIns="118799" tIns="59399" rIns="118799" bIns="5939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2490CC-60D7-45F2-9579-F466F1583C51}" type="datetime1">
              <a:rPr lang="th-TH" smtClean="0"/>
              <a:t>14/08/62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51786" y="6921359"/>
            <a:ext cx="4218728" cy="397581"/>
          </a:xfrm>
          <a:prstGeom prst="rect">
            <a:avLst/>
          </a:prstGeom>
        </p:spPr>
        <p:txBody>
          <a:bodyPr vert="horz" lIns="118799" tIns="59399" rIns="118799" bIns="5939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47648" y="6921359"/>
            <a:ext cx="3108537" cy="397581"/>
          </a:xfrm>
          <a:prstGeom prst="rect">
            <a:avLst/>
          </a:prstGeom>
        </p:spPr>
        <p:txBody>
          <a:bodyPr vert="horz" lIns="118799" tIns="59399" rIns="118799" bIns="5939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41456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1187988" rtl="0" eaLnBrk="1" latinLnBrk="0" hangingPunct="1">
        <a:spcBef>
          <a:spcPct val="0"/>
        </a:spcBef>
        <a:buNone/>
        <a:defRPr sz="5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45496" indent="-445496" algn="l" defTabSz="1187988" rtl="0" eaLnBrk="1" latinLnBrk="0" hangingPunct="1">
        <a:spcBef>
          <a:spcPct val="20000"/>
        </a:spcBef>
        <a:buFont typeface="Arial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965241" indent="-371246" algn="l" defTabSz="1187988" rtl="0" eaLnBrk="1" latinLnBrk="0" hangingPunct="1">
        <a:spcBef>
          <a:spcPct val="20000"/>
        </a:spcBef>
        <a:buFont typeface="Arial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484986" indent="-296997" algn="l" defTabSz="1187988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078980" indent="-296997" algn="l" defTabSz="1187988" rtl="0" eaLnBrk="1" latinLnBrk="0" hangingPunct="1">
        <a:spcBef>
          <a:spcPct val="20000"/>
        </a:spcBef>
        <a:buFont typeface="Arial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72974" indent="-296997" algn="l" defTabSz="1187988" rtl="0" eaLnBrk="1" latinLnBrk="0" hangingPunct="1">
        <a:spcBef>
          <a:spcPct val="20000"/>
        </a:spcBef>
        <a:buFont typeface="Arial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6968" indent="-296997" algn="l" defTabSz="1187988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60963" indent="-296997" algn="l" defTabSz="1187988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454957" indent="-296997" algn="l" defTabSz="1187988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048951" indent="-296997" algn="l" defTabSz="1187988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118798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593994" algn="l" defTabSz="118798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187988" algn="l" defTabSz="118798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1781983" algn="l" defTabSz="118798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2375977" algn="l" defTabSz="118798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2969971" algn="l" defTabSz="118798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3563965" algn="l" defTabSz="118798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4157960" algn="l" defTabSz="118798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4751954" algn="l" defTabSz="118798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hyperlink" Target="http://www.mindphp.com/73-encyclopedia/%E0%B8%84%E0%B8%B7%E0%B8%AD%E0%B8%AD%E0%B8%B0%E0%B9%84%E0%B8%A3/2055-database-%E0%B8%84%E0%B8%B7%E0%B8%AD%E0%B8%AD%E0%B8%B0%E0%B9%84%E0%B8%A323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Rounded Rectangle 95"/>
          <p:cNvSpPr/>
          <p:nvPr/>
        </p:nvSpPr>
        <p:spPr>
          <a:xfrm>
            <a:off x="5981706" y="232923"/>
            <a:ext cx="7288879" cy="1289713"/>
          </a:xfrm>
          <a:prstGeom prst="roundRect">
            <a:avLst>
              <a:gd name="adj" fmla="val 11577"/>
            </a:avLst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0" name="รูปห้าเหลี่ยม 93"/>
          <p:cNvSpPr/>
          <p:nvPr/>
        </p:nvSpPr>
        <p:spPr>
          <a:xfrm>
            <a:off x="0" y="3106530"/>
            <a:ext cx="1678062" cy="3449983"/>
          </a:xfrm>
          <a:prstGeom prst="homePlate">
            <a:avLst>
              <a:gd name="adj" fmla="val 43773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4" name="รูปห้าเหลี่ยม 93"/>
          <p:cNvSpPr/>
          <p:nvPr/>
        </p:nvSpPr>
        <p:spPr>
          <a:xfrm rot="10800000">
            <a:off x="11637674" y="3106529"/>
            <a:ext cx="1678062" cy="3449983"/>
          </a:xfrm>
          <a:prstGeom prst="homePlate">
            <a:avLst>
              <a:gd name="adj" fmla="val 43773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0" name="สี่เหลี่ยมผืนผ้า 29"/>
          <p:cNvSpPr/>
          <p:nvPr/>
        </p:nvSpPr>
        <p:spPr>
          <a:xfrm>
            <a:off x="2961" y="6579030"/>
            <a:ext cx="13322300" cy="88856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31" name="ตัวเชื่อมต่อตรง 55"/>
          <p:cNvCxnSpPr/>
          <p:nvPr/>
        </p:nvCxnSpPr>
        <p:spPr>
          <a:xfrm>
            <a:off x="-6564" y="6567581"/>
            <a:ext cx="133223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24"/>
          <p:cNvSpPr txBox="1"/>
          <p:nvPr/>
        </p:nvSpPr>
        <p:spPr>
          <a:xfrm>
            <a:off x="2610854" y="6602069"/>
            <a:ext cx="10539662" cy="950955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pPr lvl="0" algn="r"/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หลักสูตรวิทยาการคอมพิวเตอร์  คณะวิทยาศาสตร์และเทคโนโลยี  มหาวิทยาลัยสวนดุสิต กรุงเทพฯ 10300</a:t>
            </a:r>
          </a:p>
          <a:p>
            <a:pPr lvl="0" algn="r"/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Computer Science Program : 295 Ratchasima Rd. </a:t>
            </a:r>
            <a:r>
              <a:rPr lang="en-US" sz="18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Suan</a:t>
            </a:r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18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Dusit</a:t>
            </a:r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University 10300 Thailand</a:t>
            </a:r>
          </a:p>
          <a:p>
            <a:pPr lvl="0" algn="r"/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โทรศัพท์ : 02 244 5690-1  </a:t>
            </a:r>
            <a:r>
              <a:rPr lang="en-US" sz="18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Web Site--&gt; http://comsci.sci.dusit.ac.th/</a:t>
            </a:r>
          </a:p>
        </p:txBody>
      </p:sp>
      <p:sp>
        <p:nvSpPr>
          <p:cNvPr id="32" name="Flowchart: Data 2"/>
          <p:cNvSpPr/>
          <p:nvPr/>
        </p:nvSpPr>
        <p:spPr>
          <a:xfrm>
            <a:off x="17442" y="-11803"/>
            <a:ext cx="8951764" cy="1628567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3" name="Flowchart: Data 2"/>
          <p:cNvSpPr/>
          <p:nvPr/>
        </p:nvSpPr>
        <p:spPr>
          <a:xfrm>
            <a:off x="237017" y="127000"/>
            <a:ext cx="10061636" cy="1628567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  <a:alpha val="4745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4" name="Rounded Rectangle 95"/>
          <p:cNvSpPr/>
          <p:nvPr/>
        </p:nvSpPr>
        <p:spPr>
          <a:xfrm>
            <a:off x="5981706" y="232923"/>
            <a:ext cx="7288879" cy="1289713"/>
          </a:xfrm>
          <a:prstGeom prst="roundRect">
            <a:avLst>
              <a:gd name="adj" fmla="val 11577"/>
            </a:avLst>
          </a:prstGeom>
          <a:solidFill>
            <a:schemeClr val="accent3">
              <a:lumMod val="60000"/>
              <a:lumOff val="4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5" name="Flowchart: Data 2"/>
          <p:cNvSpPr/>
          <p:nvPr/>
        </p:nvSpPr>
        <p:spPr>
          <a:xfrm rot="10800000">
            <a:off x="5981705" y="-3"/>
            <a:ext cx="7340593" cy="1755567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  <a:alpha val="4745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6" name="มนมุมสี่เหลี่ยมผืนผ้าด้านทแยงมุม 14"/>
          <p:cNvSpPr/>
          <p:nvPr/>
        </p:nvSpPr>
        <p:spPr>
          <a:xfrm>
            <a:off x="85682" y="127000"/>
            <a:ext cx="1731244" cy="145621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val 39573"/>
              <a:gd name="f8" fmla="abs f3"/>
              <a:gd name="f9" fmla="abs f4"/>
              <a:gd name="f10" fmla="abs f5"/>
              <a:gd name="f11" fmla="?: f8 f3 1"/>
              <a:gd name="f12" fmla="?: f9 f4 1"/>
              <a:gd name="f13" fmla="?: f10 f5 1"/>
              <a:gd name="f14" fmla="*/ f11 1 21600"/>
              <a:gd name="f15" fmla="*/ f12 1 21600"/>
              <a:gd name="f16" fmla="*/ 21600 f11 1"/>
              <a:gd name="f17" fmla="*/ 21600 f12 1"/>
              <a:gd name="f18" fmla="min f15 f14"/>
              <a:gd name="f19" fmla="*/ f16 1 f13"/>
              <a:gd name="f20" fmla="*/ f17 1 f13"/>
              <a:gd name="f21" fmla="val f19"/>
              <a:gd name="f22" fmla="val f20"/>
              <a:gd name="f23" fmla="*/ f6 f18 1"/>
              <a:gd name="f24" fmla="+- f22 0 f6"/>
              <a:gd name="f25" fmla="+- f21 0 f6"/>
              <a:gd name="f26" fmla="*/ f21 f18 1"/>
              <a:gd name="f27" fmla="*/ f22 f18 1"/>
              <a:gd name="f28" fmla="min f25 f24"/>
              <a:gd name="f29" fmla="*/ f28 f7 1"/>
              <a:gd name="f30" fmla="*/ f28 f6 1"/>
              <a:gd name="f31" fmla="*/ f29 1 100000"/>
              <a:gd name="f32" fmla="*/ f30 1 100000"/>
              <a:gd name="f33" fmla="+- f22 0 f31"/>
              <a:gd name="f34" fmla="+- f21 0 f32"/>
              <a:gd name="f35" fmla="*/ f31 29289 1"/>
              <a:gd name="f36" fmla="*/ f32 29289 1"/>
              <a:gd name="f37" fmla="*/ f31 f18 1"/>
              <a:gd name="f38" fmla="*/ f32 f18 1"/>
              <a:gd name="f39" fmla="*/ f35 1 100000"/>
              <a:gd name="f40" fmla="*/ f36 1 100000"/>
              <a:gd name="f41" fmla="*/ f34 f18 1"/>
              <a:gd name="f42" fmla="*/ f33 f18 1"/>
              <a:gd name="f43" fmla="+- f39 0 f40"/>
              <a:gd name="f44" fmla="?: f43 f39 f40"/>
              <a:gd name="f45" fmla="+- f21 0 f44"/>
              <a:gd name="f46" fmla="+- f22 0 f44"/>
              <a:gd name="f47" fmla="*/ f44 f18 1"/>
              <a:gd name="f48" fmla="*/ f45 f18 1"/>
              <a:gd name="f49" fmla="*/ f46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47" r="f48" b="f49"/>
            <a:pathLst>
              <a:path>
                <a:moveTo>
                  <a:pt x="f37" y="f23"/>
                </a:moveTo>
                <a:lnTo>
                  <a:pt x="f41" y="f23"/>
                </a:lnTo>
                <a:arcTo wR="f38" hR="f38" stAng="f2" swAng="f1"/>
                <a:lnTo>
                  <a:pt x="f26" y="f42"/>
                </a:lnTo>
                <a:arcTo wR="f37" hR="f37" stAng="f6" swAng="f1"/>
                <a:lnTo>
                  <a:pt x="f38" y="f27"/>
                </a:lnTo>
                <a:arcTo wR="f38" hR="f38" stAng="f1" swAng="f1"/>
                <a:lnTo>
                  <a:pt x="f23" y="f37"/>
                </a:lnTo>
                <a:arcTo wR="f37" hR="f37" stAng="f0" swAng="f1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  <a:effectLst/>
        </p:spPr>
        <p:txBody>
          <a:bodyPr vert="horz" wrap="square" lIns="118799" tIns="59399" rIns="118799" bIns="59399" anchor="ctr" anchorCtr="0" compatLnSpc="1"/>
          <a:lstStyle/>
          <a:p>
            <a:pPr algn="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3100" b="1">
              <a:solidFill>
                <a:srgbClr val="FFFF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994565" y="-35871"/>
            <a:ext cx="6330696" cy="2612948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r>
              <a:rPr lang="th-TH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การให้บริการแพลตฟอร์ม</a:t>
            </a:r>
            <a:endParaRPr lang="en-US" sz="5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Platform as a service(PaaS)</a:t>
            </a:r>
          </a:p>
          <a:p>
            <a:pPr algn="r"/>
            <a:endParaRPr lang="en-US" sz="5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45" y="6605847"/>
            <a:ext cx="2717444" cy="851065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4" y="4215741"/>
            <a:ext cx="1219539" cy="1217009"/>
          </a:xfrm>
          <a:prstGeom prst="rect">
            <a:avLst/>
          </a:prstGeom>
        </p:spPr>
      </p:pic>
      <p:sp>
        <p:nvSpPr>
          <p:cNvPr id="40" name="สี่เหลี่ยมผืนผ้ามุมมน 38">
            <a:hlinkClick r:id="" action="ppaction://noac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xmlns="" id="{7162C174-0A2F-4A92-A5AD-F01758361BFD}"/>
              </a:ext>
            </a:extLst>
          </p:cNvPr>
          <p:cNvSpPr/>
          <p:nvPr/>
        </p:nvSpPr>
        <p:spPr>
          <a:xfrm>
            <a:off x="2695697" y="6736251"/>
            <a:ext cx="3404313" cy="504602"/>
          </a:xfrm>
          <a:prstGeom prst="round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r>
              <a:rPr lang="th-TH" sz="2200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ผู้ช่วยศาสตราจารย์จุฑาวุฒิ จันทรมาลี</a:t>
            </a:r>
          </a:p>
        </p:txBody>
      </p:sp>
      <p:sp>
        <p:nvSpPr>
          <p:cNvPr id="45" name="สี่เหลี่ยมผืนผ้า 13">
            <a:extLst>
              <a:ext uri="{FF2B5EF4-FFF2-40B4-BE49-F238E27FC236}">
                <a16:creationId xmlns:a16="http://schemas.microsoft.com/office/drawing/2014/main" xmlns="" id="{16DAD003-5AE3-45B6-A284-D6DB54B10C2E}"/>
              </a:ext>
            </a:extLst>
          </p:cNvPr>
          <p:cNvSpPr/>
          <p:nvPr/>
        </p:nvSpPr>
        <p:spPr>
          <a:xfrm>
            <a:off x="11195" y="1616764"/>
            <a:ext cx="13226449" cy="8004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h-TH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6" name="TextBox 2">
            <a:extLst>
              <a:ext uri="{FF2B5EF4-FFF2-40B4-BE49-F238E27FC236}">
                <a16:creationId xmlns:a16="http://schemas.microsoft.com/office/drawing/2014/main" xmlns="" id="{868A77C1-A182-412B-9005-1CE4FA138C12}"/>
              </a:ext>
            </a:extLst>
          </p:cNvPr>
          <p:cNvSpPr txBox="1"/>
          <p:nvPr/>
        </p:nvSpPr>
        <p:spPr>
          <a:xfrm>
            <a:off x="-6564" y="1608109"/>
            <a:ext cx="13287077" cy="797067"/>
          </a:xfrm>
          <a:prstGeom prst="rect">
            <a:avLst/>
          </a:prstGeom>
          <a:solidFill>
            <a:srgbClr val="92D050"/>
          </a:solidFill>
        </p:spPr>
        <p:txBody>
          <a:bodyPr wrap="square" lIns="118799" tIns="59399" rIns="118799" bIns="59399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dirty="0">
                <a:latin typeface="TH SarabunPSK" panose="020B0500040200020003" pitchFamily="34" charset="-34"/>
                <a:ea typeface="AngsanaUPC" charset="0"/>
                <a:cs typeface="TH SarabunPSK" panose="020B0500040200020003" pitchFamily="34" charset="-34"/>
              </a:rPr>
              <a:t>4</a:t>
            </a:r>
            <a:r>
              <a:rPr lang="th-TH" sz="4400" b="1" dirty="0">
                <a:latin typeface="TH SarabunPSK" panose="020B0500040200020003" pitchFamily="34" charset="-34"/>
                <a:ea typeface="AngsanaUPC" charset="0"/>
                <a:cs typeface="TH SarabunPSK" panose="020B0500040200020003" pitchFamily="34" charset="-34"/>
              </a:rPr>
              <a:t>.1 ความหมาย</a:t>
            </a:r>
          </a:p>
        </p:txBody>
      </p:sp>
      <p:pic>
        <p:nvPicPr>
          <p:cNvPr id="48" name="รูปภาพ 4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1944" y="4271470"/>
            <a:ext cx="1219539" cy="1217009"/>
          </a:xfrm>
          <a:prstGeom prst="rect">
            <a:avLst/>
          </a:prstGeom>
        </p:spPr>
      </p:pic>
      <p:sp>
        <p:nvSpPr>
          <p:cNvPr id="49" name="สี่เหลี่ยมผืนผ้ามุมมน 38">
            <a:hlinkClick r:id="" action="ppaction://noac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xmlns="" id="{7162C174-0A2F-4A92-A5AD-F01758361BFD}"/>
              </a:ext>
            </a:extLst>
          </p:cNvPr>
          <p:cNvSpPr/>
          <p:nvPr/>
        </p:nvSpPr>
        <p:spPr>
          <a:xfrm>
            <a:off x="1870858" y="2884070"/>
            <a:ext cx="9507122" cy="3204013"/>
          </a:xfrm>
          <a:prstGeom prst="round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thaiDist"/>
            <a:r>
              <a:rPr lang="en-US" sz="2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Platform as a Service </a:t>
            </a:r>
            <a:r>
              <a:rPr lang="th-TH" sz="2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เป็นซอฟต์แวร์บนระบบคลาว</a:t>
            </a:r>
            <a:r>
              <a:rPr lang="th-TH" sz="2400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ด์</a:t>
            </a:r>
            <a:r>
              <a:rPr lang="th-TH" sz="2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สำหรับระบบที่ทำหน้าที่เป็นตัวกลาง เครื่องมือบูรณาการ และฐานข้อมูล </a:t>
            </a:r>
            <a:r>
              <a:rPr lang="en-US" sz="2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PaaS </a:t>
            </a:r>
            <a:r>
              <a:rPr lang="th-TH" sz="2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อบการเข้าถึงช่วงการบริการในวงกว้างแก่ผู้บริโภคตั้งแต่ระบบที่ทำหน้าที่เป็นตัวกลางไปจนถึงฐานข้อมูล รวมถึงการวิเคราะห์หน่วยความจำ อุปกรณ์เคลื่อนที่ บิ๊กดาต้า ขั้นตอน และการจัดการเอกสาร ฯลฯ เพื่อทำให้สามารถรวบรวมแอพพลิ</a:t>
            </a:r>
            <a:r>
              <a:rPr lang="th-TH" sz="2400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เค</a:t>
            </a:r>
            <a:r>
              <a:rPr lang="th-TH" sz="2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ชันที่ได้รับการปรับแต่งด้วยความสามารถอันหลากหลาย เช่นเดียวกับรูปแบบ “</a:t>
            </a:r>
            <a:r>
              <a:rPr lang="en-US" sz="2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as a service” </a:t>
            </a:r>
            <a:r>
              <a:rPr lang="th-TH" sz="2400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อื่นๆ</a:t>
            </a:r>
            <a:r>
              <a:rPr lang="th-TH" sz="2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PaaS </a:t>
            </a:r>
            <a:r>
              <a:rPr lang="th-TH" sz="2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ช่วยลดทั้งค่าใช้จ่ายและความซับซ้อนในการใช้งาน ความยุ่งยากและค่าใช้จ่ายทั้งหมดสำหรับการซื้อ การบูรณาการ และการบำรุงรักษาซอฟต์แวร์ ฮาร์ดแวร์ และเทคโนโลยีแพลตฟอร์มเป็นหน้าที่ความรับผิดชอบของผู้ให้บริการ </a:t>
            </a:r>
            <a:r>
              <a:rPr lang="en-US" sz="2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PaaS </a:t>
            </a:r>
            <a:r>
              <a:rPr lang="th-TH" sz="2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ข้อดีที่ไปไกลเกินกว่าค่าใช้จ่ายที่ลดลงคือ </a:t>
            </a:r>
            <a:r>
              <a:rPr lang="en-US" sz="2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PaaS </a:t>
            </a:r>
            <a:r>
              <a:rPr lang="th-TH" sz="2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ได้ลดการพัฒนาของแอพพลิ</a:t>
            </a:r>
            <a:r>
              <a:rPr lang="th-TH" sz="2400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เค</a:t>
            </a:r>
            <a:r>
              <a:rPr lang="th-TH" sz="2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ชันและเวลาในการนำมาปรับใช้ ซึ่งทำให้ </a:t>
            </a:r>
            <a:r>
              <a:rPr lang="en-US" sz="2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PaaS </a:t>
            </a:r>
            <a:r>
              <a:rPr lang="th-TH" sz="2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กลายเป็นกลุ่มที่เติบโตเร็วที่สุดในการประมวลผลคลาว</a:t>
            </a:r>
            <a:r>
              <a:rPr lang="th-TH" sz="2400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ด์</a:t>
            </a:r>
            <a:r>
              <a:rPr lang="th-TH" sz="2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ในปัจจุบัน</a:t>
            </a:r>
            <a:endParaRPr lang="th-TH" sz="18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0" name="สี่เหลี่ยมผืนผ้ามุมมน 38">
            <a:hlinkClick r:id="" action="ppaction://noac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xmlns="" id="{7162C174-0A2F-4A92-A5AD-F01758361BFD}"/>
              </a:ext>
            </a:extLst>
          </p:cNvPr>
          <p:cNvSpPr/>
          <p:nvPr/>
        </p:nvSpPr>
        <p:spPr>
          <a:xfrm>
            <a:off x="1794349" y="214887"/>
            <a:ext cx="1839500" cy="1083982"/>
          </a:xfrm>
          <a:prstGeom prst="round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r>
              <a:rPr lang="th-TH" sz="6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บทที่ </a:t>
            </a:r>
            <a:r>
              <a:rPr lang="en-US" sz="6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r>
            <a:endParaRPr lang="th-TH" sz="6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029" name="Picture 5" descr="à¸à¸¥à¸à¸²à¸£à¸à¹à¸à¸«à¸²à¸£à¸¹à¸à¸ à¸²à¸à¸ªà¸³à¸«à¸£à¸±à¸ Cloud Comput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49" y="303273"/>
            <a:ext cx="1339119" cy="1118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1947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Rounded Rectangle 95"/>
          <p:cNvSpPr/>
          <p:nvPr/>
        </p:nvSpPr>
        <p:spPr>
          <a:xfrm>
            <a:off x="5981706" y="232923"/>
            <a:ext cx="7288879" cy="1289713"/>
          </a:xfrm>
          <a:prstGeom prst="roundRect">
            <a:avLst>
              <a:gd name="adj" fmla="val 11577"/>
            </a:avLst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0" name="รูปห้าเหลี่ยม 93"/>
          <p:cNvSpPr/>
          <p:nvPr/>
        </p:nvSpPr>
        <p:spPr>
          <a:xfrm>
            <a:off x="0" y="3106530"/>
            <a:ext cx="1678062" cy="3449983"/>
          </a:xfrm>
          <a:prstGeom prst="homePlate">
            <a:avLst>
              <a:gd name="adj" fmla="val 43773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4" name="รูปห้าเหลี่ยม 93"/>
          <p:cNvSpPr/>
          <p:nvPr/>
        </p:nvSpPr>
        <p:spPr>
          <a:xfrm rot="10800000">
            <a:off x="11637674" y="3106529"/>
            <a:ext cx="1678062" cy="3449983"/>
          </a:xfrm>
          <a:prstGeom prst="homePlate">
            <a:avLst>
              <a:gd name="adj" fmla="val 43773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0" name="สี่เหลี่ยมผืนผ้า 29"/>
          <p:cNvSpPr/>
          <p:nvPr/>
        </p:nvSpPr>
        <p:spPr>
          <a:xfrm>
            <a:off x="2961" y="6579030"/>
            <a:ext cx="13322300" cy="88856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31" name="ตัวเชื่อมต่อตรง 55"/>
          <p:cNvCxnSpPr/>
          <p:nvPr/>
        </p:nvCxnSpPr>
        <p:spPr>
          <a:xfrm>
            <a:off x="-6564" y="6567581"/>
            <a:ext cx="133223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24"/>
          <p:cNvSpPr txBox="1"/>
          <p:nvPr/>
        </p:nvSpPr>
        <p:spPr>
          <a:xfrm>
            <a:off x="2610854" y="6602069"/>
            <a:ext cx="10539662" cy="950955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pPr lvl="0" algn="r"/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หลักสูตรวิทยาการคอมพิวเตอร์  คณะวิทยาศาสตร์และเทคโนโลยี  มหาวิทยาลัยสวนดุสิต กรุงเทพฯ 10300</a:t>
            </a:r>
          </a:p>
          <a:p>
            <a:pPr lvl="0" algn="r"/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Computer Science Program : 295 Ratchasima Rd. </a:t>
            </a:r>
            <a:r>
              <a:rPr lang="en-US" sz="18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Suan</a:t>
            </a:r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18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Dusit</a:t>
            </a:r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University 10300 Thailand</a:t>
            </a:r>
          </a:p>
          <a:p>
            <a:pPr lvl="0" algn="r"/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โทรศัพท์ : 02 244 5690-1  </a:t>
            </a:r>
            <a:r>
              <a:rPr lang="en-US" sz="18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Web Site--&gt; http://comsci.sci.dusit.ac.th/</a:t>
            </a:r>
          </a:p>
        </p:txBody>
      </p:sp>
      <p:sp>
        <p:nvSpPr>
          <p:cNvPr id="32" name="Flowchart: Data 2"/>
          <p:cNvSpPr/>
          <p:nvPr/>
        </p:nvSpPr>
        <p:spPr>
          <a:xfrm>
            <a:off x="17442" y="-11803"/>
            <a:ext cx="8951764" cy="1628567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3" name="Flowchart: Data 2"/>
          <p:cNvSpPr/>
          <p:nvPr/>
        </p:nvSpPr>
        <p:spPr>
          <a:xfrm>
            <a:off x="237017" y="127000"/>
            <a:ext cx="10061636" cy="1628567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  <a:alpha val="4745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4" name="Rounded Rectangle 95"/>
          <p:cNvSpPr/>
          <p:nvPr/>
        </p:nvSpPr>
        <p:spPr>
          <a:xfrm>
            <a:off x="5981706" y="232923"/>
            <a:ext cx="7288879" cy="1289713"/>
          </a:xfrm>
          <a:prstGeom prst="roundRect">
            <a:avLst>
              <a:gd name="adj" fmla="val 11577"/>
            </a:avLst>
          </a:prstGeom>
          <a:solidFill>
            <a:schemeClr val="accent3">
              <a:lumMod val="60000"/>
              <a:lumOff val="4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5" name="Flowchart: Data 2"/>
          <p:cNvSpPr/>
          <p:nvPr/>
        </p:nvSpPr>
        <p:spPr>
          <a:xfrm rot="10800000">
            <a:off x="5981705" y="-3"/>
            <a:ext cx="7340593" cy="1755567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  <a:alpha val="4745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6" name="มนมุมสี่เหลี่ยมผืนผ้าด้านทแยงมุม 14"/>
          <p:cNvSpPr/>
          <p:nvPr/>
        </p:nvSpPr>
        <p:spPr>
          <a:xfrm>
            <a:off x="85682" y="127000"/>
            <a:ext cx="1731244" cy="145621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val 39573"/>
              <a:gd name="f8" fmla="abs f3"/>
              <a:gd name="f9" fmla="abs f4"/>
              <a:gd name="f10" fmla="abs f5"/>
              <a:gd name="f11" fmla="?: f8 f3 1"/>
              <a:gd name="f12" fmla="?: f9 f4 1"/>
              <a:gd name="f13" fmla="?: f10 f5 1"/>
              <a:gd name="f14" fmla="*/ f11 1 21600"/>
              <a:gd name="f15" fmla="*/ f12 1 21600"/>
              <a:gd name="f16" fmla="*/ 21600 f11 1"/>
              <a:gd name="f17" fmla="*/ 21600 f12 1"/>
              <a:gd name="f18" fmla="min f15 f14"/>
              <a:gd name="f19" fmla="*/ f16 1 f13"/>
              <a:gd name="f20" fmla="*/ f17 1 f13"/>
              <a:gd name="f21" fmla="val f19"/>
              <a:gd name="f22" fmla="val f20"/>
              <a:gd name="f23" fmla="*/ f6 f18 1"/>
              <a:gd name="f24" fmla="+- f22 0 f6"/>
              <a:gd name="f25" fmla="+- f21 0 f6"/>
              <a:gd name="f26" fmla="*/ f21 f18 1"/>
              <a:gd name="f27" fmla="*/ f22 f18 1"/>
              <a:gd name="f28" fmla="min f25 f24"/>
              <a:gd name="f29" fmla="*/ f28 f7 1"/>
              <a:gd name="f30" fmla="*/ f28 f6 1"/>
              <a:gd name="f31" fmla="*/ f29 1 100000"/>
              <a:gd name="f32" fmla="*/ f30 1 100000"/>
              <a:gd name="f33" fmla="+- f22 0 f31"/>
              <a:gd name="f34" fmla="+- f21 0 f32"/>
              <a:gd name="f35" fmla="*/ f31 29289 1"/>
              <a:gd name="f36" fmla="*/ f32 29289 1"/>
              <a:gd name="f37" fmla="*/ f31 f18 1"/>
              <a:gd name="f38" fmla="*/ f32 f18 1"/>
              <a:gd name="f39" fmla="*/ f35 1 100000"/>
              <a:gd name="f40" fmla="*/ f36 1 100000"/>
              <a:gd name="f41" fmla="*/ f34 f18 1"/>
              <a:gd name="f42" fmla="*/ f33 f18 1"/>
              <a:gd name="f43" fmla="+- f39 0 f40"/>
              <a:gd name="f44" fmla="?: f43 f39 f40"/>
              <a:gd name="f45" fmla="+- f21 0 f44"/>
              <a:gd name="f46" fmla="+- f22 0 f44"/>
              <a:gd name="f47" fmla="*/ f44 f18 1"/>
              <a:gd name="f48" fmla="*/ f45 f18 1"/>
              <a:gd name="f49" fmla="*/ f46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47" r="f48" b="f49"/>
            <a:pathLst>
              <a:path>
                <a:moveTo>
                  <a:pt x="f37" y="f23"/>
                </a:moveTo>
                <a:lnTo>
                  <a:pt x="f41" y="f23"/>
                </a:lnTo>
                <a:arcTo wR="f38" hR="f38" stAng="f2" swAng="f1"/>
                <a:lnTo>
                  <a:pt x="f26" y="f42"/>
                </a:lnTo>
                <a:arcTo wR="f37" hR="f37" stAng="f6" swAng="f1"/>
                <a:lnTo>
                  <a:pt x="f38" y="f27"/>
                </a:lnTo>
                <a:arcTo wR="f38" hR="f38" stAng="f1" swAng="f1"/>
                <a:lnTo>
                  <a:pt x="f23" y="f37"/>
                </a:lnTo>
                <a:arcTo wR="f37" hR="f37" stAng="f0" swAng="f1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  <a:effectLst/>
        </p:spPr>
        <p:txBody>
          <a:bodyPr vert="horz" wrap="square" lIns="118799" tIns="59399" rIns="118799" bIns="59399" anchor="ctr" anchorCtr="0" compatLnSpc="1"/>
          <a:lstStyle/>
          <a:p>
            <a:pPr algn="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3100" b="1">
              <a:solidFill>
                <a:srgbClr val="FFFF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994565" y="-35871"/>
            <a:ext cx="6330696" cy="2612948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r>
              <a:rPr lang="th-TH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การให้บริการแพลตฟอร์ม</a:t>
            </a:r>
            <a:endParaRPr lang="en-US" sz="5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Platform as a service(PaaS)</a:t>
            </a:r>
          </a:p>
          <a:p>
            <a:pPr algn="r"/>
            <a:endParaRPr lang="en-US" sz="5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45" y="6605847"/>
            <a:ext cx="2717444" cy="851065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4" y="4215741"/>
            <a:ext cx="1219539" cy="1217009"/>
          </a:xfrm>
          <a:prstGeom prst="rect">
            <a:avLst/>
          </a:prstGeom>
        </p:spPr>
      </p:pic>
      <p:sp>
        <p:nvSpPr>
          <p:cNvPr id="40" name="สี่เหลี่ยมผืนผ้ามุมมน 38">
            <a:hlinkClick r:id="" action="ppaction://noac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xmlns="" id="{7162C174-0A2F-4A92-A5AD-F01758361BFD}"/>
              </a:ext>
            </a:extLst>
          </p:cNvPr>
          <p:cNvSpPr/>
          <p:nvPr/>
        </p:nvSpPr>
        <p:spPr>
          <a:xfrm>
            <a:off x="2695697" y="6736251"/>
            <a:ext cx="3404313" cy="504602"/>
          </a:xfrm>
          <a:prstGeom prst="round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r>
              <a:rPr lang="th-TH" sz="2200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ผู้ช่วยศาสตราจารย์จุฑาวุฒิ จันทรมาลี</a:t>
            </a:r>
          </a:p>
        </p:txBody>
      </p:sp>
      <p:sp>
        <p:nvSpPr>
          <p:cNvPr id="45" name="สี่เหลี่ยมผืนผ้า 13">
            <a:extLst>
              <a:ext uri="{FF2B5EF4-FFF2-40B4-BE49-F238E27FC236}">
                <a16:creationId xmlns:a16="http://schemas.microsoft.com/office/drawing/2014/main" xmlns="" id="{16DAD003-5AE3-45B6-A284-D6DB54B10C2E}"/>
              </a:ext>
            </a:extLst>
          </p:cNvPr>
          <p:cNvSpPr/>
          <p:nvPr/>
        </p:nvSpPr>
        <p:spPr>
          <a:xfrm>
            <a:off x="11195" y="1616764"/>
            <a:ext cx="13226449" cy="8004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h-TH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6" name="TextBox 2">
            <a:extLst>
              <a:ext uri="{FF2B5EF4-FFF2-40B4-BE49-F238E27FC236}">
                <a16:creationId xmlns:a16="http://schemas.microsoft.com/office/drawing/2014/main" xmlns="" id="{868A77C1-A182-412B-9005-1CE4FA138C12}"/>
              </a:ext>
            </a:extLst>
          </p:cNvPr>
          <p:cNvSpPr txBox="1"/>
          <p:nvPr/>
        </p:nvSpPr>
        <p:spPr>
          <a:xfrm>
            <a:off x="-6564" y="1608109"/>
            <a:ext cx="13287077" cy="797067"/>
          </a:xfrm>
          <a:prstGeom prst="rect">
            <a:avLst/>
          </a:prstGeom>
          <a:solidFill>
            <a:srgbClr val="92D050"/>
          </a:solidFill>
        </p:spPr>
        <p:txBody>
          <a:bodyPr wrap="square" lIns="118799" tIns="59399" rIns="118799" bIns="59399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dirty="0">
                <a:latin typeface="TH SarabunPSK" panose="020B0500040200020003" pitchFamily="34" charset="-34"/>
                <a:ea typeface="AngsanaUPC" charset="0"/>
                <a:cs typeface="TH SarabunPSK" panose="020B0500040200020003" pitchFamily="34" charset="-34"/>
              </a:rPr>
              <a:t>4</a:t>
            </a:r>
            <a:r>
              <a:rPr lang="th-TH" sz="4400" b="1" dirty="0">
                <a:latin typeface="TH SarabunPSK" panose="020B0500040200020003" pitchFamily="34" charset="-34"/>
                <a:ea typeface="AngsanaUPC" charset="0"/>
                <a:cs typeface="TH SarabunPSK" panose="020B0500040200020003" pitchFamily="34" charset="-34"/>
              </a:rPr>
              <a:t>.1 ความหมาย</a:t>
            </a:r>
          </a:p>
        </p:txBody>
      </p:sp>
      <p:pic>
        <p:nvPicPr>
          <p:cNvPr id="48" name="รูปภาพ 4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1944" y="4271470"/>
            <a:ext cx="1219539" cy="1217009"/>
          </a:xfrm>
          <a:prstGeom prst="rect">
            <a:avLst/>
          </a:prstGeom>
        </p:spPr>
      </p:pic>
      <p:sp>
        <p:nvSpPr>
          <p:cNvPr id="49" name="สี่เหลี่ยมผืนผ้ามุมมน 38">
            <a:hlinkClick r:id="" action="ppaction://noac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xmlns="" id="{7162C174-0A2F-4A92-A5AD-F01758361BFD}"/>
              </a:ext>
            </a:extLst>
          </p:cNvPr>
          <p:cNvSpPr/>
          <p:nvPr/>
        </p:nvSpPr>
        <p:spPr>
          <a:xfrm>
            <a:off x="1907589" y="2284278"/>
            <a:ext cx="9507122" cy="3204013"/>
          </a:xfrm>
          <a:prstGeom prst="round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thaiDist"/>
            <a:r>
              <a:rPr lang="th-TH" sz="2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 บริการด้าน </a:t>
            </a:r>
            <a:r>
              <a:rPr lang="en-US" sz="2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Platform </a:t>
            </a:r>
            <a:r>
              <a:rPr lang="th-TH" sz="2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สำหรับการพัฒนา </a:t>
            </a:r>
            <a:r>
              <a:rPr lang="en-US" sz="2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Software </a:t>
            </a:r>
            <a:r>
              <a:rPr lang="th-TH" sz="2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 </a:t>
            </a:r>
            <a:r>
              <a:rPr lang="en-US" sz="2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Application </a:t>
            </a:r>
            <a:r>
              <a:rPr lang="th-TH" sz="2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โดยผู้ให้บริการจะจัดเตรียมสิ่งที่จำเป็นต้องใช้ในการพัฒนา </a:t>
            </a:r>
            <a:r>
              <a:rPr lang="en-US" sz="2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Software </a:t>
            </a:r>
            <a:r>
              <a:rPr lang="th-TH" sz="2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 </a:t>
            </a:r>
            <a:r>
              <a:rPr lang="en-US" sz="2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Application </a:t>
            </a:r>
            <a:r>
              <a:rPr lang="th-TH" sz="2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เช่น </a:t>
            </a:r>
            <a:r>
              <a:rPr lang="en-US" sz="2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Web Application, </a:t>
            </a:r>
            <a:r>
              <a:rPr lang="en-US" sz="2400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  <a:hlinkClick r:id="rId4" tooltip="Database คืออะไร ระบบฐานข้อมูล คือ การเก็บรวบรวมข้อมูลไว้ด้วยกัน อย่างมีระบบ::Database คืออะไรDatabase..."/>
              </a:rPr>
              <a:t>Database</a:t>
            </a:r>
            <a:r>
              <a:rPr lang="en-US" sz="2400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Server</a:t>
            </a:r>
            <a:r>
              <a:rPr lang="en-US" sz="2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 </a:t>
            </a:r>
            <a:r>
              <a:rPr lang="th-TH" sz="2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ระบบประมวลผลกลางสำหรับองค์กรขนาดใหญ่ และ </a:t>
            </a:r>
            <a:r>
              <a:rPr lang="en-US" sz="2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Middleware </a:t>
            </a:r>
            <a:r>
              <a:rPr lang="th-TH" sz="2400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อื่นๆ</a:t>
            </a:r>
            <a:r>
              <a:rPr lang="th-TH" sz="2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เป็นต้น โดยบริการทั้งหมดทำงานภายใต้ระบบรักษาความปลอดภัยเครือข่าย และสามารถเรียกใช้งานได้ผ่าน </a:t>
            </a:r>
            <a:r>
              <a:rPr lang="en-US" sz="2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Web Application </a:t>
            </a:r>
            <a:r>
              <a:rPr lang="th-TH" sz="2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ซึ่งผู้ใช้บริการสามารถนำไปใช้ในการปรับใช้และจัดการได้เอง ระบบ </a:t>
            </a:r>
            <a:r>
              <a:rPr lang="en-US" sz="2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PaaS </a:t>
            </a:r>
            <a:r>
              <a:rPr lang="th-TH" sz="2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นั้นประกอบด้วยระบบปฏิบัติการ ระบบฐานข้อมูล และระบบมิดเด</a:t>
            </a:r>
            <a:r>
              <a:rPr lang="th-TH" sz="2400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ิ้ลแวร์</a:t>
            </a:r>
            <a:r>
              <a:rPr lang="th-TH" sz="2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ตัวอย่างเช่น </a:t>
            </a:r>
            <a:r>
              <a:rPr lang="en-US" sz="2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Window Server, Linux, Oracle Database </a:t>
            </a:r>
            <a:r>
              <a:rPr lang="th-TH" sz="2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เป็นต้น</a:t>
            </a:r>
            <a:endParaRPr lang="th-TH" sz="12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0" name="สี่เหลี่ยมผืนผ้ามุมมน 38">
            <a:hlinkClick r:id="" action="ppaction://noac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xmlns="" id="{7162C174-0A2F-4A92-A5AD-F01758361BFD}"/>
              </a:ext>
            </a:extLst>
          </p:cNvPr>
          <p:cNvSpPr/>
          <p:nvPr/>
        </p:nvSpPr>
        <p:spPr>
          <a:xfrm>
            <a:off x="1794349" y="214887"/>
            <a:ext cx="1839500" cy="1083982"/>
          </a:xfrm>
          <a:prstGeom prst="round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r>
              <a:rPr lang="th-TH" sz="6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บทที่ </a:t>
            </a:r>
            <a:r>
              <a:rPr lang="en-US" sz="6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r>
            <a:endParaRPr lang="th-TH" sz="6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029" name="Picture 5" descr="à¸à¸¥à¸à¸²à¸£à¸à¹à¸à¸«à¸²à¸£à¸¹à¸à¸ à¸²à¸à¸ªà¸³à¸«à¸£à¸±à¸ Cloud Computi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49" y="303273"/>
            <a:ext cx="1339119" cy="1118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77CDF56-C79B-401A-9D6D-C92F8C20A61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130" y="5268702"/>
            <a:ext cx="4353094" cy="84418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DFE27B5-11C0-4FC4-AA8D-EC6AA882192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3631" y="5505068"/>
            <a:ext cx="1316739" cy="4663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D507E91-0A37-4041-92E5-85CE14DC52C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504" y="4945311"/>
            <a:ext cx="2125726" cy="1682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566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Rounded Rectangle 95"/>
          <p:cNvSpPr/>
          <p:nvPr/>
        </p:nvSpPr>
        <p:spPr>
          <a:xfrm>
            <a:off x="5981706" y="232923"/>
            <a:ext cx="7288879" cy="1289713"/>
          </a:xfrm>
          <a:prstGeom prst="roundRect">
            <a:avLst>
              <a:gd name="adj" fmla="val 11577"/>
            </a:avLst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0" name="รูปห้าเหลี่ยม 93"/>
          <p:cNvSpPr/>
          <p:nvPr/>
        </p:nvSpPr>
        <p:spPr>
          <a:xfrm>
            <a:off x="0" y="3106530"/>
            <a:ext cx="1678062" cy="3449983"/>
          </a:xfrm>
          <a:prstGeom prst="homePlate">
            <a:avLst>
              <a:gd name="adj" fmla="val 43773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4" name="รูปห้าเหลี่ยม 93"/>
          <p:cNvSpPr/>
          <p:nvPr/>
        </p:nvSpPr>
        <p:spPr>
          <a:xfrm rot="10800000">
            <a:off x="11637674" y="3106529"/>
            <a:ext cx="1678062" cy="3449983"/>
          </a:xfrm>
          <a:prstGeom prst="homePlate">
            <a:avLst>
              <a:gd name="adj" fmla="val 43773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0" name="สี่เหลี่ยมผืนผ้า 29"/>
          <p:cNvSpPr/>
          <p:nvPr/>
        </p:nvSpPr>
        <p:spPr>
          <a:xfrm>
            <a:off x="2961" y="6579030"/>
            <a:ext cx="13322300" cy="88856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31" name="ตัวเชื่อมต่อตรง 55"/>
          <p:cNvCxnSpPr/>
          <p:nvPr/>
        </p:nvCxnSpPr>
        <p:spPr>
          <a:xfrm>
            <a:off x="-6564" y="6567581"/>
            <a:ext cx="133223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24"/>
          <p:cNvSpPr txBox="1"/>
          <p:nvPr/>
        </p:nvSpPr>
        <p:spPr>
          <a:xfrm>
            <a:off x="2610854" y="6602069"/>
            <a:ext cx="10539662" cy="950955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pPr lvl="0" algn="r"/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หลักสูตรวิทยาการคอมพิวเตอร์  คณะวิทยาศาสตร์และเทคโนโลยี  มหาวิทยาลัยสวนดุสิต กรุงเทพฯ 10300</a:t>
            </a:r>
          </a:p>
          <a:p>
            <a:pPr lvl="0" algn="r"/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Computer Science Program : 295 Ratchasima Rd. </a:t>
            </a:r>
            <a:r>
              <a:rPr lang="en-US" sz="18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Suan</a:t>
            </a:r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18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Dusit</a:t>
            </a:r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University 10300 Thailand</a:t>
            </a:r>
          </a:p>
          <a:p>
            <a:pPr lvl="0" algn="r"/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โทรศัพท์ : 02 244 5690-1  </a:t>
            </a:r>
            <a:r>
              <a:rPr lang="en-US" sz="18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Web Site--&gt; http://comsci.sci.dusit.ac.th/</a:t>
            </a:r>
          </a:p>
        </p:txBody>
      </p:sp>
      <p:sp>
        <p:nvSpPr>
          <p:cNvPr id="32" name="Flowchart: Data 2"/>
          <p:cNvSpPr/>
          <p:nvPr/>
        </p:nvSpPr>
        <p:spPr>
          <a:xfrm>
            <a:off x="17442" y="-11803"/>
            <a:ext cx="8951764" cy="1628567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3" name="Flowchart: Data 2"/>
          <p:cNvSpPr/>
          <p:nvPr/>
        </p:nvSpPr>
        <p:spPr>
          <a:xfrm>
            <a:off x="237017" y="127000"/>
            <a:ext cx="10061636" cy="1628567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  <a:alpha val="4745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4" name="Rounded Rectangle 95"/>
          <p:cNvSpPr/>
          <p:nvPr/>
        </p:nvSpPr>
        <p:spPr>
          <a:xfrm>
            <a:off x="5981706" y="232923"/>
            <a:ext cx="7288879" cy="1289713"/>
          </a:xfrm>
          <a:prstGeom prst="roundRect">
            <a:avLst>
              <a:gd name="adj" fmla="val 11577"/>
            </a:avLst>
          </a:prstGeom>
          <a:solidFill>
            <a:schemeClr val="accent3">
              <a:lumMod val="60000"/>
              <a:lumOff val="4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5" name="Flowchart: Data 2"/>
          <p:cNvSpPr/>
          <p:nvPr/>
        </p:nvSpPr>
        <p:spPr>
          <a:xfrm rot="10800000">
            <a:off x="5981705" y="-3"/>
            <a:ext cx="7340593" cy="1755567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  <a:alpha val="4745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6" name="มนมุมสี่เหลี่ยมผืนผ้าด้านทแยงมุม 14"/>
          <p:cNvSpPr/>
          <p:nvPr/>
        </p:nvSpPr>
        <p:spPr>
          <a:xfrm>
            <a:off x="85682" y="127000"/>
            <a:ext cx="1731244" cy="145621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val 39573"/>
              <a:gd name="f8" fmla="abs f3"/>
              <a:gd name="f9" fmla="abs f4"/>
              <a:gd name="f10" fmla="abs f5"/>
              <a:gd name="f11" fmla="?: f8 f3 1"/>
              <a:gd name="f12" fmla="?: f9 f4 1"/>
              <a:gd name="f13" fmla="?: f10 f5 1"/>
              <a:gd name="f14" fmla="*/ f11 1 21600"/>
              <a:gd name="f15" fmla="*/ f12 1 21600"/>
              <a:gd name="f16" fmla="*/ 21600 f11 1"/>
              <a:gd name="f17" fmla="*/ 21600 f12 1"/>
              <a:gd name="f18" fmla="min f15 f14"/>
              <a:gd name="f19" fmla="*/ f16 1 f13"/>
              <a:gd name="f20" fmla="*/ f17 1 f13"/>
              <a:gd name="f21" fmla="val f19"/>
              <a:gd name="f22" fmla="val f20"/>
              <a:gd name="f23" fmla="*/ f6 f18 1"/>
              <a:gd name="f24" fmla="+- f22 0 f6"/>
              <a:gd name="f25" fmla="+- f21 0 f6"/>
              <a:gd name="f26" fmla="*/ f21 f18 1"/>
              <a:gd name="f27" fmla="*/ f22 f18 1"/>
              <a:gd name="f28" fmla="min f25 f24"/>
              <a:gd name="f29" fmla="*/ f28 f7 1"/>
              <a:gd name="f30" fmla="*/ f28 f6 1"/>
              <a:gd name="f31" fmla="*/ f29 1 100000"/>
              <a:gd name="f32" fmla="*/ f30 1 100000"/>
              <a:gd name="f33" fmla="+- f22 0 f31"/>
              <a:gd name="f34" fmla="+- f21 0 f32"/>
              <a:gd name="f35" fmla="*/ f31 29289 1"/>
              <a:gd name="f36" fmla="*/ f32 29289 1"/>
              <a:gd name="f37" fmla="*/ f31 f18 1"/>
              <a:gd name="f38" fmla="*/ f32 f18 1"/>
              <a:gd name="f39" fmla="*/ f35 1 100000"/>
              <a:gd name="f40" fmla="*/ f36 1 100000"/>
              <a:gd name="f41" fmla="*/ f34 f18 1"/>
              <a:gd name="f42" fmla="*/ f33 f18 1"/>
              <a:gd name="f43" fmla="+- f39 0 f40"/>
              <a:gd name="f44" fmla="?: f43 f39 f40"/>
              <a:gd name="f45" fmla="+- f21 0 f44"/>
              <a:gd name="f46" fmla="+- f22 0 f44"/>
              <a:gd name="f47" fmla="*/ f44 f18 1"/>
              <a:gd name="f48" fmla="*/ f45 f18 1"/>
              <a:gd name="f49" fmla="*/ f46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47" r="f48" b="f49"/>
            <a:pathLst>
              <a:path>
                <a:moveTo>
                  <a:pt x="f37" y="f23"/>
                </a:moveTo>
                <a:lnTo>
                  <a:pt x="f41" y="f23"/>
                </a:lnTo>
                <a:arcTo wR="f38" hR="f38" stAng="f2" swAng="f1"/>
                <a:lnTo>
                  <a:pt x="f26" y="f42"/>
                </a:lnTo>
                <a:arcTo wR="f37" hR="f37" stAng="f6" swAng="f1"/>
                <a:lnTo>
                  <a:pt x="f38" y="f27"/>
                </a:lnTo>
                <a:arcTo wR="f38" hR="f38" stAng="f1" swAng="f1"/>
                <a:lnTo>
                  <a:pt x="f23" y="f37"/>
                </a:lnTo>
                <a:arcTo wR="f37" hR="f37" stAng="f0" swAng="f1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  <a:effectLst/>
        </p:spPr>
        <p:txBody>
          <a:bodyPr vert="horz" wrap="square" lIns="118799" tIns="59399" rIns="118799" bIns="59399" anchor="ctr" anchorCtr="0" compatLnSpc="1"/>
          <a:lstStyle/>
          <a:p>
            <a:pPr algn="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3100" b="1">
              <a:solidFill>
                <a:srgbClr val="FFFF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994565" y="-35871"/>
            <a:ext cx="6330696" cy="2612948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r>
              <a:rPr lang="th-TH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การให้บริการแพลตฟอร์ม</a:t>
            </a:r>
            <a:endParaRPr lang="en-US" sz="5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Platform as a service(PaaS)</a:t>
            </a:r>
          </a:p>
          <a:p>
            <a:pPr algn="r"/>
            <a:endParaRPr lang="en-US" sz="5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45" y="6605847"/>
            <a:ext cx="2717444" cy="851065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4" y="4215741"/>
            <a:ext cx="1219539" cy="1217009"/>
          </a:xfrm>
          <a:prstGeom prst="rect">
            <a:avLst/>
          </a:prstGeom>
        </p:spPr>
      </p:pic>
      <p:sp>
        <p:nvSpPr>
          <p:cNvPr id="40" name="สี่เหลี่ยมผืนผ้ามุมมน 38">
            <a:hlinkClick r:id="" action="ppaction://noac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xmlns="" id="{7162C174-0A2F-4A92-A5AD-F01758361BFD}"/>
              </a:ext>
            </a:extLst>
          </p:cNvPr>
          <p:cNvSpPr/>
          <p:nvPr/>
        </p:nvSpPr>
        <p:spPr>
          <a:xfrm>
            <a:off x="2695697" y="6736251"/>
            <a:ext cx="3404313" cy="504602"/>
          </a:xfrm>
          <a:prstGeom prst="round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r>
              <a:rPr lang="th-TH" sz="2200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ผู้ช่วยศาสตราจารย์จุฑาวุฒิ จันทรมาลี</a:t>
            </a:r>
          </a:p>
        </p:txBody>
      </p:sp>
      <p:sp>
        <p:nvSpPr>
          <p:cNvPr id="45" name="สี่เหลี่ยมผืนผ้า 13">
            <a:extLst>
              <a:ext uri="{FF2B5EF4-FFF2-40B4-BE49-F238E27FC236}">
                <a16:creationId xmlns:a16="http://schemas.microsoft.com/office/drawing/2014/main" xmlns="" id="{16DAD003-5AE3-45B6-A284-D6DB54B10C2E}"/>
              </a:ext>
            </a:extLst>
          </p:cNvPr>
          <p:cNvSpPr/>
          <p:nvPr/>
        </p:nvSpPr>
        <p:spPr>
          <a:xfrm>
            <a:off x="11195" y="1616764"/>
            <a:ext cx="13226449" cy="8004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h-TH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6" name="TextBox 2">
            <a:extLst>
              <a:ext uri="{FF2B5EF4-FFF2-40B4-BE49-F238E27FC236}">
                <a16:creationId xmlns:a16="http://schemas.microsoft.com/office/drawing/2014/main" xmlns="" id="{868A77C1-A182-412B-9005-1CE4FA138C12}"/>
              </a:ext>
            </a:extLst>
          </p:cNvPr>
          <p:cNvSpPr txBox="1"/>
          <p:nvPr/>
        </p:nvSpPr>
        <p:spPr>
          <a:xfrm>
            <a:off x="-6564" y="1608109"/>
            <a:ext cx="13287077" cy="797067"/>
          </a:xfrm>
          <a:prstGeom prst="rect">
            <a:avLst/>
          </a:prstGeom>
          <a:solidFill>
            <a:srgbClr val="92D050"/>
          </a:solidFill>
        </p:spPr>
        <p:txBody>
          <a:bodyPr wrap="square" lIns="118799" tIns="59399" rIns="118799" bIns="59399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dirty="0">
                <a:latin typeface="TH SarabunPSK" panose="020B0500040200020003" pitchFamily="34" charset="-34"/>
                <a:ea typeface="AngsanaUPC" charset="0"/>
                <a:cs typeface="TH SarabunPSK" panose="020B0500040200020003" pitchFamily="34" charset="-34"/>
              </a:rPr>
              <a:t>4</a:t>
            </a:r>
            <a:r>
              <a:rPr lang="th-TH" sz="4400" b="1" dirty="0">
                <a:latin typeface="TH SarabunPSK" panose="020B0500040200020003" pitchFamily="34" charset="-34"/>
                <a:ea typeface="AngsanaUPC" charset="0"/>
                <a:cs typeface="TH SarabunPSK" panose="020B0500040200020003" pitchFamily="34" charset="-34"/>
              </a:rPr>
              <a:t>.1 ความหมาย</a:t>
            </a:r>
          </a:p>
        </p:txBody>
      </p:sp>
      <p:pic>
        <p:nvPicPr>
          <p:cNvPr id="48" name="รูปภาพ 4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1944" y="4271470"/>
            <a:ext cx="1219539" cy="1217009"/>
          </a:xfrm>
          <a:prstGeom prst="rect">
            <a:avLst/>
          </a:prstGeom>
        </p:spPr>
      </p:pic>
      <p:sp>
        <p:nvSpPr>
          <p:cNvPr id="50" name="สี่เหลี่ยมผืนผ้ามุมมน 38">
            <a:hlinkClick r:id="" action="ppaction://noac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xmlns="" id="{7162C174-0A2F-4A92-A5AD-F01758361BFD}"/>
              </a:ext>
            </a:extLst>
          </p:cNvPr>
          <p:cNvSpPr/>
          <p:nvPr/>
        </p:nvSpPr>
        <p:spPr>
          <a:xfrm>
            <a:off x="1794349" y="214887"/>
            <a:ext cx="1839500" cy="1083982"/>
          </a:xfrm>
          <a:prstGeom prst="round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r>
              <a:rPr lang="th-TH" sz="6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บทที่ </a:t>
            </a:r>
            <a:r>
              <a:rPr lang="en-US" sz="6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r>
            <a:endParaRPr lang="th-TH" sz="6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029" name="Picture 5" descr="à¸à¸¥à¸à¸²à¸£à¸à¹à¸à¸«à¸²à¸£à¸¹à¸à¸ à¸²à¸à¸ªà¸³à¸«à¸£à¸±à¸ Cloud Comput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49" y="303273"/>
            <a:ext cx="1339119" cy="1118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F8BFE03-382B-4730-BE0F-17EC1730EB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042" y="3097873"/>
            <a:ext cx="4868164" cy="3034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012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Rounded Rectangle 95"/>
          <p:cNvSpPr/>
          <p:nvPr/>
        </p:nvSpPr>
        <p:spPr>
          <a:xfrm>
            <a:off x="5981706" y="232923"/>
            <a:ext cx="7288879" cy="1289713"/>
          </a:xfrm>
          <a:prstGeom prst="roundRect">
            <a:avLst>
              <a:gd name="adj" fmla="val 11577"/>
            </a:avLst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0" name="รูปห้าเหลี่ยม 93"/>
          <p:cNvSpPr/>
          <p:nvPr/>
        </p:nvSpPr>
        <p:spPr>
          <a:xfrm>
            <a:off x="0" y="3106530"/>
            <a:ext cx="1678062" cy="3449983"/>
          </a:xfrm>
          <a:prstGeom prst="homePlate">
            <a:avLst>
              <a:gd name="adj" fmla="val 43773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4" name="รูปห้าเหลี่ยม 93"/>
          <p:cNvSpPr/>
          <p:nvPr/>
        </p:nvSpPr>
        <p:spPr>
          <a:xfrm rot="10800000">
            <a:off x="11637674" y="3106529"/>
            <a:ext cx="1678062" cy="3449983"/>
          </a:xfrm>
          <a:prstGeom prst="homePlate">
            <a:avLst>
              <a:gd name="adj" fmla="val 43773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0" name="สี่เหลี่ยมผืนผ้า 29"/>
          <p:cNvSpPr/>
          <p:nvPr/>
        </p:nvSpPr>
        <p:spPr>
          <a:xfrm>
            <a:off x="2961" y="6579030"/>
            <a:ext cx="13322300" cy="88856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31" name="ตัวเชื่อมต่อตรง 55"/>
          <p:cNvCxnSpPr/>
          <p:nvPr/>
        </p:nvCxnSpPr>
        <p:spPr>
          <a:xfrm>
            <a:off x="-6564" y="6567581"/>
            <a:ext cx="133223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24"/>
          <p:cNvSpPr txBox="1"/>
          <p:nvPr/>
        </p:nvSpPr>
        <p:spPr>
          <a:xfrm>
            <a:off x="2610854" y="6602069"/>
            <a:ext cx="10539662" cy="950955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pPr lvl="0" algn="r"/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หลักสูตรวิทยาการคอมพิวเตอร์  คณะวิทยาศาสตร์และเทคโนโลยี  มหาวิทยาลัยสวนดุสิต กรุงเทพฯ 10300</a:t>
            </a:r>
          </a:p>
          <a:p>
            <a:pPr lvl="0" algn="r"/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Computer Science Program : 295 Ratchasima Rd. </a:t>
            </a:r>
            <a:r>
              <a:rPr lang="en-US" sz="18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Suan</a:t>
            </a:r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18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Dusit</a:t>
            </a:r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University 10300 Thailand</a:t>
            </a:r>
          </a:p>
          <a:p>
            <a:pPr lvl="0" algn="r"/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โทรศัพท์ : 02 244 5690-1  </a:t>
            </a:r>
            <a:r>
              <a:rPr lang="en-US" sz="18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Web Site--&gt; http://comsci.sci.dusit.ac.th/</a:t>
            </a:r>
          </a:p>
        </p:txBody>
      </p:sp>
      <p:sp>
        <p:nvSpPr>
          <p:cNvPr id="32" name="Flowchart: Data 2"/>
          <p:cNvSpPr/>
          <p:nvPr/>
        </p:nvSpPr>
        <p:spPr>
          <a:xfrm>
            <a:off x="17442" y="-11803"/>
            <a:ext cx="8951764" cy="1628567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3" name="Flowchart: Data 2"/>
          <p:cNvSpPr/>
          <p:nvPr/>
        </p:nvSpPr>
        <p:spPr>
          <a:xfrm>
            <a:off x="237017" y="127000"/>
            <a:ext cx="10061636" cy="1628567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  <a:alpha val="4745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4" name="Rounded Rectangle 95"/>
          <p:cNvSpPr/>
          <p:nvPr/>
        </p:nvSpPr>
        <p:spPr>
          <a:xfrm>
            <a:off x="5981706" y="232923"/>
            <a:ext cx="7288879" cy="1289713"/>
          </a:xfrm>
          <a:prstGeom prst="roundRect">
            <a:avLst>
              <a:gd name="adj" fmla="val 11577"/>
            </a:avLst>
          </a:prstGeom>
          <a:solidFill>
            <a:schemeClr val="accent3">
              <a:lumMod val="60000"/>
              <a:lumOff val="4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5" name="Flowchart: Data 2"/>
          <p:cNvSpPr/>
          <p:nvPr/>
        </p:nvSpPr>
        <p:spPr>
          <a:xfrm rot="10800000">
            <a:off x="5981705" y="-3"/>
            <a:ext cx="7340593" cy="1755567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  <a:alpha val="4745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6" name="มนมุมสี่เหลี่ยมผืนผ้าด้านทแยงมุม 14"/>
          <p:cNvSpPr/>
          <p:nvPr/>
        </p:nvSpPr>
        <p:spPr>
          <a:xfrm>
            <a:off x="85682" y="127000"/>
            <a:ext cx="1731244" cy="145621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val 39573"/>
              <a:gd name="f8" fmla="abs f3"/>
              <a:gd name="f9" fmla="abs f4"/>
              <a:gd name="f10" fmla="abs f5"/>
              <a:gd name="f11" fmla="?: f8 f3 1"/>
              <a:gd name="f12" fmla="?: f9 f4 1"/>
              <a:gd name="f13" fmla="?: f10 f5 1"/>
              <a:gd name="f14" fmla="*/ f11 1 21600"/>
              <a:gd name="f15" fmla="*/ f12 1 21600"/>
              <a:gd name="f16" fmla="*/ 21600 f11 1"/>
              <a:gd name="f17" fmla="*/ 21600 f12 1"/>
              <a:gd name="f18" fmla="min f15 f14"/>
              <a:gd name="f19" fmla="*/ f16 1 f13"/>
              <a:gd name="f20" fmla="*/ f17 1 f13"/>
              <a:gd name="f21" fmla="val f19"/>
              <a:gd name="f22" fmla="val f20"/>
              <a:gd name="f23" fmla="*/ f6 f18 1"/>
              <a:gd name="f24" fmla="+- f22 0 f6"/>
              <a:gd name="f25" fmla="+- f21 0 f6"/>
              <a:gd name="f26" fmla="*/ f21 f18 1"/>
              <a:gd name="f27" fmla="*/ f22 f18 1"/>
              <a:gd name="f28" fmla="min f25 f24"/>
              <a:gd name="f29" fmla="*/ f28 f7 1"/>
              <a:gd name="f30" fmla="*/ f28 f6 1"/>
              <a:gd name="f31" fmla="*/ f29 1 100000"/>
              <a:gd name="f32" fmla="*/ f30 1 100000"/>
              <a:gd name="f33" fmla="+- f22 0 f31"/>
              <a:gd name="f34" fmla="+- f21 0 f32"/>
              <a:gd name="f35" fmla="*/ f31 29289 1"/>
              <a:gd name="f36" fmla="*/ f32 29289 1"/>
              <a:gd name="f37" fmla="*/ f31 f18 1"/>
              <a:gd name="f38" fmla="*/ f32 f18 1"/>
              <a:gd name="f39" fmla="*/ f35 1 100000"/>
              <a:gd name="f40" fmla="*/ f36 1 100000"/>
              <a:gd name="f41" fmla="*/ f34 f18 1"/>
              <a:gd name="f42" fmla="*/ f33 f18 1"/>
              <a:gd name="f43" fmla="+- f39 0 f40"/>
              <a:gd name="f44" fmla="?: f43 f39 f40"/>
              <a:gd name="f45" fmla="+- f21 0 f44"/>
              <a:gd name="f46" fmla="+- f22 0 f44"/>
              <a:gd name="f47" fmla="*/ f44 f18 1"/>
              <a:gd name="f48" fmla="*/ f45 f18 1"/>
              <a:gd name="f49" fmla="*/ f46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47" r="f48" b="f49"/>
            <a:pathLst>
              <a:path>
                <a:moveTo>
                  <a:pt x="f37" y="f23"/>
                </a:moveTo>
                <a:lnTo>
                  <a:pt x="f41" y="f23"/>
                </a:lnTo>
                <a:arcTo wR="f38" hR="f38" stAng="f2" swAng="f1"/>
                <a:lnTo>
                  <a:pt x="f26" y="f42"/>
                </a:lnTo>
                <a:arcTo wR="f37" hR="f37" stAng="f6" swAng="f1"/>
                <a:lnTo>
                  <a:pt x="f38" y="f27"/>
                </a:lnTo>
                <a:arcTo wR="f38" hR="f38" stAng="f1" swAng="f1"/>
                <a:lnTo>
                  <a:pt x="f23" y="f37"/>
                </a:lnTo>
                <a:arcTo wR="f37" hR="f37" stAng="f0" swAng="f1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  <a:effectLst/>
        </p:spPr>
        <p:txBody>
          <a:bodyPr vert="horz" wrap="square" lIns="118799" tIns="59399" rIns="118799" bIns="59399" anchor="ctr" anchorCtr="0" compatLnSpc="1"/>
          <a:lstStyle/>
          <a:p>
            <a:pPr algn="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3100" b="1">
              <a:solidFill>
                <a:srgbClr val="FFFF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994565" y="-35871"/>
            <a:ext cx="6330696" cy="2612948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r>
              <a:rPr lang="th-TH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การให้บริการแพลตฟอร์ม</a:t>
            </a:r>
            <a:endParaRPr lang="en-US" sz="5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Platform as a service(PaaS)</a:t>
            </a:r>
          </a:p>
          <a:p>
            <a:pPr algn="r"/>
            <a:endParaRPr lang="en-US" sz="5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45" y="6605847"/>
            <a:ext cx="2717444" cy="851065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4" y="4215741"/>
            <a:ext cx="1219539" cy="1217009"/>
          </a:xfrm>
          <a:prstGeom prst="rect">
            <a:avLst/>
          </a:prstGeom>
        </p:spPr>
      </p:pic>
      <p:sp>
        <p:nvSpPr>
          <p:cNvPr id="40" name="สี่เหลี่ยมผืนผ้ามุมมน 38">
            <a:hlinkClick r:id="" action="ppaction://noac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xmlns="" id="{7162C174-0A2F-4A92-A5AD-F01758361BFD}"/>
              </a:ext>
            </a:extLst>
          </p:cNvPr>
          <p:cNvSpPr/>
          <p:nvPr/>
        </p:nvSpPr>
        <p:spPr>
          <a:xfrm>
            <a:off x="2695697" y="6736251"/>
            <a:ext cx="3404313" cy="504602"/>
          </a:xfrm>
          <a:prstGeom prst="round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r>
              <a:rPr lang="th-TH" sz="2200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ผู้ช่วยศาสตราจารย์จุฑาวุฒิ จันทรมาลี</a:t>
            </a:r>
          </a:p>
        </p:txBody>
      </p:sp>
      <p:sp>
        <p:nvSpPr>
          <p:cNvPr id="45" name="สี่เหลี่ยมผืนผ้า 13">
            <a:extLst>
              <a:ext uri="{FF2B5EF4-FFF2-40B4-BE49-F238E27FC236}">
                <a16:creationId xmlns:a16="http://schemas.microsoft.com/office/drawing/2014/main" xmlns="" id="{16DAD003-5AE3-45B6-A284-D6DB54B10C2E}"/>
              </a:ext>
            </a:extLst>
          </p:cNvPr>
          <p:cNvSpPr/>
          <p:nvPr/>
        </p:nvSpPr>
        <p:spPr>
          <a:xfrm>
            <a:off x="11195" y="1616764"/>
            <a:ext cx="13226449" cy="8004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h-TH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6" name="TextBox 2">
            <a:extLst>
              <a:ext uri="{FF2B5EF4-FFF2-40B4-BE49-F238E27FC236}">
                <a16:creationId xmlns:a16="http://schemas.microsoft.com/office/drawing/2014/main" xmlns="" id="{868A77C1-A182-412B-9005-1CE4FA138C12}"/>
              </a:ext>
            </a:extLst>
          </p:cNvPr>
          <p:cNvSpPr txBox="1"/>
          <p:nvPr/>
        </p:nvSpPr>
        <p:spPr>
          <a:xfrm>
            <a:off x="-6564" y="1608109"/>
            <a:ext cx="13287077" cy="797067"/>
          </a:xfrm>
          <a:prstGeom prst="rect">
            <a:avLst/>
          </a:prstGeom>
          <a:solidFill>
            <a:srgbClr val="92D050"/>
          </a:solidFill>
        </p:spPr>
        <p:txBody>
          <a:bodyPr wrap="square" lIns="118799" tIns="59399" rIns="118799" bIns="59399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dirty="0">
                <a:latin typeface="TH SarabunPSK" panose="020B0500040200020003" pitchFamily="34" charset="-34"/>
                <a:ea typeface="AngsanaUPC" charset="0"/>
                <a:cs typeface="TH SarabunPSK" panose="020B0500040200020003" pitchFamily="34" charset="-34"/>
              </a:rPr>
              <a:t>4</a:t>
            </a:r>
            <a:r>
              <a:rPr lang="th-TH" sz="4400" b="1" dirty="0">
                <a:latin typeface="TH SarabunPSK" panose="020B0500040200020003" pitchFamily="34" charset="-34"/>
                <a:ea typeface="AngsanaUPC" charset="0"/>
                <a:cs typeface="TH SarabunPSK" panose="020B0500040200020003" pitchFamily="34" charset="-34"/>
              </a:rPr>
              <a:t>.</a:t>
            </a:r>
            <a:r>
              <a:rPr lang="en-US" sz="4400" b="1" dirty="0">
                <a:latin typeface="TH SarabunPSK" panose="020B0500040200020003" pitchFamily="34" charset="-34"/>
                <a:ea typeface="AngsanaUPC" charset="0"/>
                <a:cs typeface="TH SarabunPSK" panose="020B0500040200020003" pitchFamily="34" charset="-34"/>
              </a:rPr>
              <a:t>2</a:t>
            </a:r>
            <a:r>
              <a:rPr lang="th-TH" sz="4400" b="1" dirty="0">
                <a:latin typeface="TH SarabunPSK" panose="020B0500040200020003" pitchFamily="34" charset="-34"/>
                <a:ea typeface="AngsanaUPC" charset="0"/>
                <a:cs typeface="TH SarabunPSK" panose="020B0500040200020003" pitchFamily="34" charset="-34"/>
              </a:rPr>
              <a:t> ข้อดี</a:t>
            </a:r>
          </a:p>
        </p:txBody>
      </p:sp>
      <p:pic>
        <p:nvPicPr>
          <p:cNvPr id="48" name="รูปภาพ 4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1944" y="4271470"/>
            <a:ext cx="1219539" cy="1217009"/>
          </a:xfrm>
          <a:prstGeom prst="rect">
            <a:avLst/>
          </a:prstGeom>
        </p:spPr>
      </p:pic>
      <p:sp>
        <p:nvSpPr>
          <p:cNvPr id="49" name="สี่เหลี่ยมผืนผ้ามุมมน 38">
            <a:hlinkClick r:id="" action="ppaction://noac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xmlns="" id="{7162C174-0A2F-4A92-A5AD-F01758361BFD}"/>
              </a:ext>
            </a:extLst>
          </p:cNvPr>
          <p:cNvSpPr/>
          <p:nvPr/>
        </p:nvSpPr>
        <p:spPr>
          <a:xfrm>
            <a:off x="1870858" y="2884070"/>
            <a:ext cx="9507122" cy="3204013"/>
          </a:xfrm>
          <a:prstGeom prst="round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thaiDist"/>
            <a:r>
              <a:rPr lang="en-US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PaaS </a:t>
            </a:r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จะช่วยให้การเขียนโปรแกรมระดับสูงที่มีความซับซ้อนอย่างมากลดลง การพัฒนาโปรแกรมโดยรวมมีประสิทธิภาพมากขึ้น และเพิ่มประสิทธิภาพในการปรับปรุงรักษาให้ง่ายยิ่งขึ้น นอกจากนี้ยังมีประโยชน์ต่อนักพัฒนาเมื่อต้องทำงานกับผู้ร่วมงานที่ไม่ได้อยู่ใกล้</a:t>
            </a:r>
            <a:endParaRPr lang="th-TH" sz="18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0" name="สี่เหลี่ยมผืนผ้ามุมมน 38">
            <a:hlinkClick r:id="" action="ppaction://noac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xmlns="" id="{7162C174-0A2F-4A92-A5AD-F01758361BFD}"/>
              </a:ext>
            </a:extLst>
          </p:cNvPr>
          <p:cNvSpPr/>
          <p:nvPr/>
        </p:nvSpPr>
        <p:spPr>
          <a:xfrm>
            <a:off x="1794349" y="214887"/>
            <a:ext cx="1839500" cy="1083982"/>
          </a:xfrm>
          <a:prstGeom prst="round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r>
              <a:rPr lang="th-TH" sz="6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บทที่ </a:t>
            </a:r>
            <a:r>
              <a:rPr lang="en-US" sz="6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r>
            <a:endParaRPr lang="th-TH" sz="6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029" name="Picture 5" descr="à¸à¸¥à¸à¸²à¸£à¸à¹à¸à¸«à¸²à¸£à¸¹à¸à¸ à¸²à¸à¸ªà¸³à¸«à¸£à¸±à¸ Cloud Comput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49" y="303273"/>
            <a:ext cx="1339119" cy="1118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3618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Rounded Rectangle 95"/>
          <p:cNvSpPr/>
          <p:nvPr/>
        </p:nvSpPr>
        <p:spPr>
          <a:xfrm>
            <a:off x="5981706" y="232923"/>
            <a:ext cx="7288879" cy="1289713"/>
          </a:xfrm>
          <a:prstGeom prst="roundRect">
            <a:avLst>
              <a:gd name="adj" fmla="val 11577"/>
            </a:avLst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0" name="รูปห้าเหลี่ยม 93"/>
          <p:cNvSpPr/>
          <p:nvPr/>
        </p:nvSpPr>
        <p:spPr>
          <a:xfrm>
            <a:off x="0" y="3106530"/>
            <a:ext cx="1678062" cy="3449983"/>
          </a:xfrm>
          <a:prstGeom prst="homePlate">
            <a:avLst>
              <a:gd name="adj" fmla="val 43773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4" name="รูปห้าเหลี่ยม 93"/>
          <p:cNvSpPr/>
          <p:nvPr/>
        </p:nvSpPr>
        <p:spPr>
          <a:xfrm rot="10800000">
            <a:off x="11637674" y="3106529"/>
            <a:ext cx="1678062" cy="3449983"/>
          </a:xfrm>
          <a:prstGeom prst="homePlate">
            <a:avLst>
              <a:gd name="adj" fmla="val 43773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0" name="สี่เหลี่ยมผืนผ้า 29"/>
          <p:cNvSpPr/>
          <p:nvPr/>
        </p:nvSpPr>
        <p:spPr>
          <a:xfrm>
            <a:off x="2961" y="6579030"/>
            <a:ext cx="13322300" cy="88856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31" name="ตัวเชื่อมต่อตรง 55"/>
          <p:cNvCxnSpPr/>
          <p:nvPr/>
        </p:nvCxnSpPr>
        <p:spPr>
          <a:xfrm>
            <a:off x="-6564" y="6567581"/>
            <a:ext cx="133223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24"/>
          <p:cNvSpPr txBox="1"/>
          <p:nvPr/>
        </p:nvSpPr>
        <p:spPr>
          <a:xfrm>
            <a:off x="2610854" y="6602069"/>
            <a:ext cx="10539662" cy="950955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pPr lvl="0" algn="r"/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หลักสูตรวิทยาการคอมพิวเตอร์  คณะวิทยาศาสตร์และเทคโนโลยี  มหาวิทยาลัยสวนดุสิต กรุงเทพฯ 10300</a:t>
            </a:r>
          </a:p>
          <a:p>
            <a:pPr lvl="0" algn="r"/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Computer Science Program : 295 Ratchasima Rd. </a:t>
            </a:r>
            <a:r>
              <a:rPr lang="en-US" sz="18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Suan</a:t>
            </a:r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18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Dusit</a:t>
            </a:r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University 10300 Thailand</a:t>
            </a:r>
          </a:p>
          <a:p>
            <a:pPr lvl="0" algn="r"/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โทรศัพท์ : 02 244 5690-1  </a:t>
            </a:r>
            <a:r>
              <a:rPr lang="en-US" sz="18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Web Site--&gt; http://comsci.sci.dusit.ac.th/</a:t>
            </a:r>
          </a:p>
        </p:txBody>
      </p:sp>
      <p:sp>
        <p:nvSpPr>
          <p:cNvPr id="32" name="Flowchart: Data 2"/>
          <p:cNvSpPr/>
          <p:nvPr/>
        </p:nvSpPr>
        <p:spPr>
          <a:xfrm>
            <a:off x="17442" y="-11803"/>
            <a:ext cx="8951764" cy="1628567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3" name="Flowchart: Data 2"/>
          <p:cNvSpPr/>
          <p:nvPr/>
        </p:nvSpPr>
        <p:spPr>
          <a:xfrm>
            <a:off x="237017" y="127000"/>
            <a:ext cx="10061636" cy="1628567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  <a:alpha val="4745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4" name="Rounded Rectangle 95"/>
          <p:cNvSpPr/>
          <p:nvPr/>
        </p:nvSpPr>
        <p:spPr>
          <a:xfrm>
            <a:off x="5981706" y="232923"/>
            <a:ext cx="7288879" cy="1289713"/>
          </a:xfrm>
          <a:prstGeom prst="roundRect">
            <a:avLst>
              <a:gd name="adj" fmla="val 11577"/>
            </a:avLst>
          </a:prstGeom>
          <a:solidFill>
            <a:schemeClr val="accent3">
              <a:lumMod val="60000"/>
              <a:lumOff val="4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5" name="Flowchart: Data 2"/>
          <p:cNvSpPr/>
          <p:nvPr/>
        </p:nvSpPr>
        <p:spPr>
          <a:xfrm rot="10800000">
            <a:off x="5981705" y="-3"/>
            <a:ext cx="7340593" cy="1755567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  <a:alpha val="4745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6" name="มนมุมสี่เหลี่ยมผืนผ้าด้านทแยงมุม 14"/>
          <p:cNvSpPr/>
          <p:nvPr/>
        </p:nvSpPr>
        <p:spPr>
          <a:xfrm>
            <a:off x="85682" y="127000"/>
            <a:ext cx="1731244" cy="145621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val 39573"/>
              <a:gd name="f8" fmla="abs f3"/>
              <a:gd name="f9" fmla="abs f4"/>
              <a:gd name="f10" fmla="abs f5"/>
              <a:gd name="f11" fmla="?: f8 f3 1"/>
              <a:gd name="f12" fmla="?: f9 f4 1"/>
              <a:gd name="f13" fmla="?: f10 f5 1"/>
              <a:gd name="f14" fmla="*/ f11 1 21600"/>
              <a:gd name="f15" fmla="*/ f12 1 21600"/>
              <a:gd name="f16" fmla="*/ 21600 f11 1"/>
              <a:gd name="f17" fmla="*/ 21600 f12 1"/>
              <a:gd name="f18" fmla="min f15 f14"/>
              <a:gd name="f19" fmla="*/ f16 1 f13"/>
              <a:gd name="f20" fmla="*/ f17 1 f13"/>
              <a:gd name="f21" fmla="val f19"/>
              <a:gd name="f22" fmla="val f20"/>
              <a:gd name="f23" fmla="*/ f6 f18 1"/>
              <a:gd name="f24" fmla="+- f22 0 f6"/>
              <a:gd name="f25" fmla="+- f21 0 f6"/>
              <a:gd name="f26" fmla="*/ f21 f18 1"/>
              <a:gd name="f27" fmla="*/ f22 f18 1"/>
              <a:gd name="f28" fmla="min f25 f24"/>
              <a:gd name="f29" fmla="*/ f28 f7 1"/>
              <a:gd name="f30" fmla="*/ f28 f6 1"/>
              <a:gd name="f31" fmla="*/ f29 1 100000"/>
              <a:gd name="f32" fmla="*/ f30 1 100000"/>
              <a:gd name="f33" fmla="+- f22 0 f31"/>
              <a:gd name="f34" fmla="+- f21 0 f32"/>
              <a:gd name="f35" fmla="*/ f31 29289 1"/>
              <a:gd name="f36" fmla="*/ f32 29289 1"/>
              <a:gd name="f37" fmla="*/ f31 f18 1"/>
              <a:gd name="f38" fmla="*/ f32 f18 1"/>
              <a:gd name="f39" fmla="*/ f35 1 100000"/>
              <a:gd name="f40" fmla="*/ f36 1 100000"/>
              <a:gd name="f41" fmla="*/ f34 f18 1"/>
              <a:gd name="f42" fmla="*/ f33 f18 1"/>
              <a:gd name="f43" fmla="+- f39 0 f40"/>
              <a:gd name="f44" fmla="?: f43 f39 f40"/>
              <a:gd name="f45" fmla="+- f21 0 f44"/>
              <a:gd name="f46" fmla="+- f22 0 f44"/>
              <a:gd name="f47" fmla="*/ f44 f18 1"/>
              <a:gd name="f48" fmla="*/ f45 f18 1"/>
              <a:gd name="f49" fmla="*/ f46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47" r="f48" b="f49"/>
            <a:pathLst>
              <a:path>
                <a:moveTo>
                  <a:pt x="f37" y="f23"/>
                </a:moveTo>
                <a:lnTo>
                  <a:pt x="f41" y="f23"/>
                </a:lnTo>
                <a:arcTo wR="f38" hR="f38" stAng="f2" swAng="f1"/>
                <a:lnTo>
                  <a:pt x="f26" y="f42"/>
                </a:lnTo>
                <a:arcTo wR="f37" hR="f37" stAng="f6" swAng="f1"/>
                <a:lnTo>
                  <a:pt x="f38" y="f27"/>
                </a:lnTo>
                <a:arcTo wR="f38" hR="f38" stAng="f1" swAng="f1"/>
                <a:lnTo>
                  <a:pt x="f23" y="f37"/>
                </a:lnTo>
                <a:arcTo wR="f37" hR="f37" stAng="f0" swAng="f1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  <a:effectLst/>
        </p:spPr>
        <p:txBody>
          <a:bodyPr vert="horz" wrap="square" lIns="118799" tIns="59399" rIns="118799" bIns="59399" anchor="ctr" anchorCtr="0" compatLnSpc="1"/>
          <a:lstStyle/>
          <a:p>
            <a:pPr algn="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3100" b="1">
              <a:solidFill>
                <a:srgbClr val="FFFF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994565" y="-35871"/>
            <a:ext cx="6330696" cy="2612948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r>
              <a:rPr lang="th-TH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การให้บริการแพลตฟอร์ม</a:t>
            </a:r>
            <a:endParaRPr lang="en-US" sz="5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Platform as a service(PaaS)</a:t>
            </a:r>
          </a:p>
          <a:p>
            <a:pPr algn="r"/>
            <a:endParaRPr lang="en-US" sz="5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45" y="6605847"/>
            <a:ext cx="2717444" cy="851065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4" y="4215741"/>
            <a:ext cx="1219539" cy="1217009"/>
          </a:xfrm>
          <a:prstGeom prst="rect">
            <a:avLst/>
          </a:prstGeom>
        </p:spPr>
      </p:pic>
      <p:sp>
        <p:nvSpPr>
          <p:cNvPr id="40" name="สี่เหลี่ยมผืนผ้ามุมมน 38">
            <a:hlinkClick r:id="" action="ppaction://noac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xmlns="" id="{7162C174-0A2F-4A92-A5AD-F01758361BFD}"/>
              </a:ext>
            </a:extLst>
          </p:cNvPr>
          <p:cNvSpPr/>
          <p:nvPr/>
        </p:nvSpPr>
        <p:spPr>
          <a:xfrm>
            <a:off x="2695697" y="6736251"/>
            <a:ext cx="3404313" cy="504602"/>
          </a:xfrm>
          <a:prstGeom prst="round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r>
              <a:rPr lang="th-TH" sz="2200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ผู้ช่วยศาสตราจารย์จุฑาวุฒิ จันทรมาลี</a:t>
            </a:r>
          </a:p>
        </p:txBody>
      </p:sp>
      <p:sp>
        <p:nvSpPr>
          <p:cNvPr id="45" name="สี่เหลี่ยมผืนผ้า 13">
            <a:extLst>
              <a:ext uri="{FF2B5EF4-FFF2-40B4-BE49-F238E27FC236}">
                <a16:creationId xmlns:a16="http://schemas.microsoft.com/office/drawing/2014/main" xmlns="" id="{16DAD003-5AE3-45B6-A284-D6DB54B10C2E}"/>
              </a:ext>
            </a:extLst>
          </p:cNvPr>
          <p:cNvSpPr/>
          <p:nvPr/>
        </p:nvSpPr>
        <p:spPr>
          <a:xfrm>
            <a:off x="11195" y="1616764"/>
            <a:ext cx="13226449" cy="8004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h-TH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6" name="TextBox 2">
            <a:extLst>
              <a:ext uri="{FF2B5EF4-FFF2-40B4-BE49-F238E27FC236}">
                <a16:creationId xmlns:a16="http://schemas.microsoft.com/office/drawing/2014/main" xmlns="" id="{868A77C1-A182-412B-9005-1CE4FA138C12}"/>
              </a:ext>
            </a:extLst>
          </p:cNvPr>
          <p:cNvSpPr txBox="1"/>
          <p:nvPr/>
        </p:nvSpPr>
        <p:spPr>
          <a:xfrm>
            <a:off x="-6564" y="1608109"/>
            <a:ext cx="13287077" cy="797067"/>
          </a:xfrm>
          <a:prstGeom prst="rect">
            <a:avLst/>
          </a:prstGeom>
          <a:solidFill>
            <a:srgbClr val="92D050"/>
          </a:solidFill>
        </p:spPr>
        <p:txBody>
          <a:bodyPr wrap="square" lIns="118799" tIns="59399" rIns="118799" bIns="59399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dirty="0">
                <a:latin typeface="TH SarabunPSK" panose="020B0500040200020003" pitchFamily="34" charset="-34"/>
                <a:ea typeface="AngsanaUPC" charset="0"/>
                <a:cs typeface="TH SarabunPSK" panose="020B0500040200020003" pitchFamily="34" charset="-34"/>
              </a:rPr>
              <a:t>4</a:t>
            </a:r>
            <a:r>
              <a:rPr lang="th-TH" sz="4400" b="1" dirty="0">
                <a:latin typeface="TH SarabunPSK" panose="020B0500040200020003" pitchFamily="34" charset="-34"/>
                <a:ea typeface="AngsanaUPC" charset="0"/>
                <a:cs typeface="TH SarabunPSK" panose="020B0500040200020003" pitchFamily="34" charset="-34"/>
              </a:rPr>
              <a:t>.3 ข้อเสีย</a:t>
            </a:r>
          </a:p>
        </p:txBody>
      </p:sp>
      <p:pic>
        <p:nvPicPr>
          <p:cNvPr id="48" name="รูปภาพ 4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1944" y="4271470"/>
            <a:ext cx="1219539" cy="1217009"/>
          </a:xfrm>
          <a:prstGeom prst="rect">
            <a:avLst/>
          </a:prstGeom>
        </p:spPr>
      </p:pic>
      <p:sp>
        <p:nvSpPr>
          <p:cNvPr id="49" name="สี่เหลี่ยมผืนผ้ามุมมน 38">
            <a:hlinkClick r:id="" action="ppaction://noac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xmlns="" id="{7162C174-0A2F-4A92-A5AD-F01758361BFD}"/>
              </a:ext>
            </a:extLst>
          </p:cNvPr>
          <p:cNvSpPr/>
          <p:nvPr/>
        </p:nvSpPr>
        <p:spPr>
          <a:xfrm>
            <a:off x="1870858" y="2884070"/>
            <a:ext cx="9507122" cy="3204013"/>
          </a:xfrm>
          <a:prstGeom prst="round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thaiDist"/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 มีความเป็นไปได้ที่จะถูกขังอยู่ในแพลตฟอร์มบางอย่าง อย่างไรก็ตาม </a:t>
            </a:r>
            <a:r>
              <a:rPr lang="en-US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PaaS </a:t>
            </a:r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ส่วนใหญ่จะไม่ค่อยเปิดให้ใช้ฟรี</a:t>
            </a:r>
            <a:endParaRPr lang="th-TH" sz="18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0" name="สี่เหลี่ยมผืนผ้ามุมมน 38">
            <a:hlinkClick r:id="" action="ppaction://noac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xmlns="" id="{7162C174-0A2F-4A92-A5AD-F01758361BFD}"/>
              </a:ext>
            </a:extLst>
          </p:cNvPr>
          <p:cNvSpPr/>
          <p:nvPr/>
        </p:nvSpPr>
        <p:spPr>
          <a:xfrm>
            <a:off x="1794349" y="214887"/>
            <a:ext cx="1839500" cy="1083982"/>
          </a:xfrm>
          <a:prstGeom prst="round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r>
              <a:rPr lang="th-TH" sz="6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บทที่ </a:t>
            </a:r>
            <a:r>
              <a:rPr lang="en-US" sz="6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r>
            <a:endParaRPr lang="th-TH" sz="6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029" name="Picture 5" descr="à¸à¸¥à¸à¸²à¸£à¸à¹à¸à¸«à¸²à¸£à¸¹à¸à¸ à¸²à¸à¸ªà¸³à¸«à¸£à¸±à¸ Cloud Comput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49" y="303273"/>
            <a:ext cx="1339119" cy="1118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21020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4937</TotalTime>
  <Words>449</Words>
  <Application>Microsoft Office PowerPoint</Application>
  <PresentationFormat>กำหนดเอง</PresentationFormat>
  <Paragraphs>44</Paragraphs>
  <Slides>5</Slides>
  <Notes>0</Notes>
  <HiddenSlides>0</HiddenSlides>
  <MMClips>0</MMClips>
  <ScaleCrop>false</ScaleCrop>
  <HeadingPairs>
    <vt:vector size="6" baseType="variant">
      <vt:variant>
        <vt:lpstr>แบบอักษรที่ถูกใช้</vt:lpstr>
      </vt:variant>
      <vt:variant>
        <vt:i4>6</vt:i4>
      </vt:variant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5</vt:i4>
      </vt:variant>
    </vt:vector>
  </HeadingPairs>
  <TitlesOfParts>
    <vt:vector size="12" baseType="lpstr">
      <vt:lpstr>Arial</vt:lpstr>
      <vt:lpstr>Angsana New</vt:lpstr>
      <vt:lpstr>AngsanaUPC</vt:lpstr>
      <vt:lpstr>Cordia New</vt:lpstr>
      <vt:lpstr>Calibri</vt:lpstr>
      <vt:lpstr>TH SarabunPSK</vt:lpstr>
      <vt:lpstr>Office Theme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Paradon Ponsai</dc:creator>
  <cp:lastModifiedBy>lab11</cp:lastModifiedBy>
  <cp:revision>686</cp:revision>
  <dcterms:created xsi:type="dcterms:W3CDTF">2017-09-19T00:56:44Z</dcterms:created>
  <dcterms:modified xsi:type="dcterms:W3CDTF">2019-08-14T09:09:49Z</dcterms:modified>
</cp:coreProperties>
</file>